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quickStyle12.xml" ContentType="application/vnd.openxmlformats-officedocument.drawingml.diagramStyle+xml"/>
  <Override PartName="/ppt/notesSlides/notesSlide20.xml" ContentType="application/vnd.openxmlformats-officedocument.presentationml.notesSlid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notesSlides/notesSlide6.xml" ContentType="application/vnd.openxmlformats-officedocument.presentationml.notesSlid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26" r:id="rId2"/>
    <p:sldId id="256" r:id="rId3"/>
    <p:sldId id="258" r:id="rId4"/>
    <p:sldId id="290" r:id="rId5"/>
    <p:sldId id="306" r:id="rId6"/>
    <p:sldId id="307" r:id="rId7"/>
    <p:sldId id="308" r:id="rId8"/>
    <p:sldId id="280" r:id="rId9"/>
    <p:sldId id="282" r:id="rId10"/>
    <p:sldId id="288" r:id="rId11"/>
    <p:sldId id="305" r:id="rId12"/>
    <p:sldId id="260" r:id="rId13"/>
    <p:sldId id="296" r:id="rId14"/>
    <p:sldId id="293" r:id="rId15"/>
    <p:sldId id="294" r:id="rId16"/>
    <p:sldId id="295" r:id="rId17"/>
    <p:sldId id="309" r:id="rId18"/>
    <p:sldId id="310" r:id="rId19"/>
    <p:sldId id="311" r:id="rId20"/>
    <p:sldId id="312" r:id="rId21"/>
    <p:sldId id="313" r:id="rId22"/>
    <p:sldId id="314" r:id="rId23"/>
    <p:sldId id="315" r:id="rId24"/>
    <p:sldId id="316" r:id="rId25"/>
    <p:sldId id="317" r:id="rId26"/>
    <p:sldId id="318" r:id="rId27"/>
    <p:sldId id="319" r:id="rId28"/>
    <p:sldId id="302" r:id="rId29"/>
    <p:sldId id="291" r:id="rId30"/>
    <p:sldId id="320" r:id="rId31"/>
    <p:sldId id="321" r:id="rId32"/>
    <p:sldId id="322" r:id="rId33"/>
    <p:sldId id="263" r:id="rId34"/>
    <p:sldId id="264" r:id="rId35"/>
    <p:sldId id="267" r:id="rId36"/>
    <p:sldId id="298" r:id="rId37"/>
    <p:sldId id="323" r:id="rId38"/>
    <p:sldId id="325"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79975" autoAdjust="0"/>
  </p:normalViewPr>
  <p:slideViewPr>
    <p:cSldViewPr snapToGrid="0">
      <p:cViewPr varScale="1">
        <p:scale>
          <a:sx n="56" d="100"/>
          <a:sy n="56" d="100"/>
        </p:scale>
        <p:origin x="-84" y="-7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6C4A2-E743-4E7D-9601-05B4D39CD6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0B9EBC6-BA5C-4F89-97C2-8C66BAED1370}">
      <dgm:prSet>
        <dgm:style>
          <a:lnRef idx="1">
            <a:schemeClr val="accent5"/>
          </a:lnRef>
          <a:fillRef idx="2">
            <a:schemeClr val="accent5"/>
          </a:fillRef>
          <a:effectRef idx="1">
            <a:schemeClr val="accent5"/>
          </a:effectRef>
          <a:fontRef idx="minor">
            <a:schemeClr val="dk1"/>
          </a:fontRef>
        </dgm:style>
      </dgm:prSet>
      <dgm:spPr/>
      <dgm:t>
        <a:bodyPr/>
        <a:lstStyle/>
        <a:p>
          <a:pPr algn="ctr" rtl="0"/>
          <a:r>
            <a:rPr lang="tr-TR" b="1" dirty="0" smtClean="0">
              <a:solidFill>
                <a:srgbClr val="FF0000"/>
              </a:solidFill>
            </a:rPr>
            <a:t>ŞİDDET VE AKRAN ZORBALIĞI</a:t>
          </a:r>
          <a:endParaRPr lang="tr-TR" b="1" dirty="0">
            <a:solidFill>
              <a:srgbClr val="FF0000"/>
            </a:solidFill>
          </a:endParaRPr>
        </a:p>
      </dgm:t>
    </dgm:pt>
    <dgm:pt modelId="{AEC9229D-FC6B-47C0-97BC-4D0830E620D0}" type="parTrans" cxnId="{35AA0BB6-7238-456D-8086-A0DF4FA9E491}">
      <dgm:prSet/>
      <dgm:spPr/>
      <dgm:t>
        <a:bodyPr/>
        <a:lstStyle/>
        <a:p>
          <a:endParaRPr lang="tr-TR"/>
        </a:p>
      </dgm:t>
    </dgm:pt>
    <dgm:pt modelId="{B3032D3D-965A-438D-8111-A75E4B759125}" type="sibTrans" cxnId="{35AA0BB6-7238-456D-8086-A0DF4FA9E491}">
      <dgm:prSet/>
      <dgm:spPr/>
      <dgm:t>
        <a:bodyPr/>
        <a:lstStyle/>
        <a:p>
          <a:endParaRPr lang="tr-TR"/>
        </a:p>
      </dgm:t>
    </dgm:pt>
    <dgm:pt modelId="{7D7857C9-64A3-4D34-82B1-95F188E59E82}" type="pres">
      <dgm:prSet presAssocID="{EB16C4A2-E743-4E7D-9601-05B4D39CD6D3}" presName="linear" presStyleCnt="0">
        <dgm:presLayoutVars>
          <dgm:animLvl val="lvl"/>
          <dgm:resizeHandles val="exact"/>
        </dgm:presLayoutVars>
      </dgm:prSet>
      <dgm:spPr/>
      <dgm:t>
        <a:bodyPr/>
        <a:lstStyle/>
        <a:p>
          <a:endParaRPr lang="tr-TR"/>
        </a:p>
      </dgm:t>
    </dgm:pt>
    <dgm:pt modelId="{6CF7E42F-6405-44FD-87E3-941A6E988FB7}" type="pres">
      <dgm:prSet presAssocID="{60B9EBC6-BA5C-4F89-97C2-8C66BAED1370}" presName="parentText" presStyleLbl="node1" presStyleIdx="0" presStyleCnt="1">
        <dgm:presLayoutVars>
          <dgm:chMax val="0"/>
          <dgm:bulletEnabled val="1"/>
        </dgm:presLayoutVars>
      </dgm:prSet>
      <dgm:spPr/>
      <dgm:t>
        <a:bodyPr/>
        <a:lstStyle/>
        <a:p>
          <a:endParaRPr lang="tr-TR"/>
        </a:p>
      </dgm:t>
    </dgm:pt>
  </dgm:ptLst>
  <dgm:cxnLst>
    <dgm:cxn modelId="{35AA0BB6-7238-456D-8086-A0DF4FA9E491}" srcId="{EB16C4A2-E743-4E7D-9601-05B4D39CD6D3}" destId="{60B9EBC6-BA5C-4F89-97C2-8C66BAED1370}" srcOrd="0" destOrd="0" parTransId="{AEC9229D-FC6B-47C0-97BC-4D0830E620D0}" sibTransId="{B3032D3D-965A-438D-8111-A75E4B759125}"/>
    <dgm:cxn modelId="{20C07276-0C5C-4FE2-AED4-4DE314B1F827}" type="presOf" srcId="{EB16C4A2-E743-4E7D-9601-05B4D39CD6D3}" destId="{7D7857C9-64A3-4D34-82B1-95F188E59E82}" srcOrd="0" destOrd="0" presId="urn:microsoft.com/office/officeart/2005/8/layout/vList2"/>
    <dgm:cxn modelId="{AA827963-F79E-4881-8621-027C8DC8B5C5}" type="presOf" srcId="{60B9EBC6-BA5C-4F89-97C2-8C66BAED1370}" destId="{6CF7E42F-6405-44FD-87E3-941A6E988FB7}" srcOrd="0" destOrd="0" presId="urn:microsoft.com/office/officeart/2005/8/layout/vList2"/>
    <dgm:cxn modelId="{44A50921-B7B0-4616-9AA6-2623FB50FA20}" type="presParOf" srcId="{7D7857C9-64A3-4D34-82B1-95F188E59E82}" destId="{6CF7E42F-6405-44FD-87E3-941A6E988FB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smtClean="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1989A58C-BFD7-4D05-93FE-E3DD35A2A702}" type="presOf" srcId="{6D642C35-E849-4929-9FBD-93F06CFDFD96}" destId="{1E84BDFC-A7A8-4CAA-8A3B-F46201601A1A}" srcOrd="0" destOrd="0" presId="urn:microsoft.com/office/officeart/2005/8/layout/vList2"/>
    <dgm:cxn modelId="{BEF26830-61CA-447E-81D2-0209AAEC2CBD}"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9F1A2A21-8C89-4E32-BAB4-F357EF99E519}"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Zorbalığa Uğrayanların Y</a:t>
          </a:r>
          <a:r>
            <a:rPr lang="en-GB" sz="4400" b="1" dirty="0" err="1" smtClean="0">
              <a:solidFill>
                <a:srgbClr val="FF0000"/>
              </a:solidFill>
            </a:rPr>
            <a:t>anlış</a:t>
          </a:r>
          <a:r>
            <a:rPr lang="en-GB" sz="4400" b="1" dirty="0" smtClean="0">
              <a:solidFill>
                <a:srgbClr val="FF0000"/>
              </a:solidFill>
            </a:rPr>
            <a:t> </a:t>
          </a:r>
          <a:r>
            <a:rPr lang="tr-TR" sz="4400" b="1" dirty="0" smtClean="0">
              <a:solidFill>
                <a:srgbClr val="FF0000"/>
              </a:solidFill>
            </a:rPr>
            <a:t>İ</a:t>
          </a:r>
          <a:r>
            <a:rPr lang="en-GB" sz="4400" b="1" dirty="0" err="1" smtClean="0">
              <a:solidFill>
                <a:srgbClr val="FF0000"/>
              </a:solidFill>
            </a:rPr>
            <a:t>nançlar</a:t>
          </a:r>
          <a:r>
            <a:rPr lang="tr-TR" sz="4400" b="1" dirty="0" smtClean="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t>
        <a:bodyPr/>
        <a:lstStyle/>
        <a:p>
          <a:endParaRPr lang="tr-TR"/>
        </a:p>
      </dgm:t>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t>
        <a:bodyPr/>
        <a:lstStyle/>
        <a:p>
          <a:endParaRPr lang="tr-TR"/>
        </a:p>
      </dgm:t>
    </dgm:pt>
  </dgm:ptLst>
  <dgm:cxnLst>
    <dgm:cxn modelId="{E9D783C0-481A-4377-A5FB-34AAEE8279B6}" type="presOf" srcId="{8FC4FBCE-5614-4CDC-ABDD-D7B18B04D336}" destId="{2CFB8815-6E3D-4262-BA00-94ED94F77DE4}" srcOrd="0" destOrd="0" presId="urn:microsoft.com/office/officeart/2005/8/layout/vList2"/>
    <dgm:cxn modelId="{FF786933-1E21-43C1-BB0F-2A1B35ADD81F}" type="presOf" srcId="{D29F32DF-1122-48C5-8231-91CE0F383469}" destId="{CB289EE0-FE8F-479F-9803-3679CE51CB4A}" srcOrd="0" destOrd="0" presId="urn:microsoft.com/office/officeart/2005/8/layout/vList2"/>
    <dgm:cxn modelId="{029387FE-72EC-47FF-881E-94F670D37F2C}" srcId="{8FC4FBCE-5614-4CDC-ABDD-D7B18B04D336}" destId="{D29F32DF-1122-48C5-8231-91CE0F383469}" srcOrd="0" destOrd="0" parTransId="{229B7F46-F5B4-4BD8-A16C-B44985A3FE9B}" sibTransId="{A746AAD3-B6D8-48A5-AF9E-AFF37AA014D6}"/>
    <dgm:cxn modelId="{A9C2A15E-CC89-4B9B-9B83-85E22311F89A}" type="presParOf" srcId="{2CFB8815-6E3D-4262-BA00-94ED94F77DE4}" destId="{CB289EE0-FE8F-479F-9803-3679CE51CB4A}"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884A8-0794-4B4B-A381-D1A987A05F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9874E19-ECFC-4F5F-963A-6F00FB60746C}" type="pres">
      <dgm:prSet presAssocID="{D8F884A8-0794-4B4B-A381-D1A987A05FBC}" presName="linear" presStyleCnt="0">
        <dgm:presLayoutVars>
          <dgm:animLvl val="lvl"/>
          <dgm:resizeHandles val="exact"/>
        </dgm:presLayoutVars>
      </dgm:prSet>
      <dgm:spPr/>
      <dgm:t>
        <a:bodyPr/>
        <a:lstStyle/>
        <a:p>
          <a:endParaRPr lang="tr-TR"/>
        </a:p>
      </dgm:t>
    </dgm:pt>
  </dgm:ptLst>
  <dgm:cxnLst>
    <dgm:cxn modelId="{F2792BFE-C468-4C52-B572-B7317B16784B}" type="presOf" srcId="{D8F884A8-0794-4B4B-A381-D1A987A05FBC}" destId="{19874E19-ECFC-4F5F-963A-6F00FB60746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688EE6-88B6-480E-AAD5-3921CF0DB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36D1C29-99F8-44A1-BBE5-44AEC89A862C}">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tr-TR" sz="5400" b="1" dirty="0" smtClean="0">
              <a:solidFill>
                <a:srgbClr val="FF0000"/>
              </a:solidFill>
            </a:rPr>
            <a:t>UNUTMAYIN</a:t>
          </a:r>
          <a:endParaRPr lang="tr-TR" sz="5400" b="1" dirty="0">
            <a:solidFill>
              <a:srgbClr val="FF0000"/>
            </a:solidFill>
          </a:endParaRPr>
        </a:p>
      </dgm:t>
    </dgm:pt>
    <dgm:pt modelId="{471C4C4E-BFD4-4F87-8B35-8FFB6033FA10}" type="parTrans" cxnId="{7CF969C6-0606-4803-8148-AD8BB5DB5088}">
      <dgm:prSet/>
      <dgm:spPr/>
      <dgm:t>
        <a:bodyPr/>
        <a:lstStyle/>
        <a:p>
          <a:endParaRPr lang="tr-TR"/>
        </a:p>
      </dgm:t>
    </dgm:pt>
    <dgm:pt modelId="{D58BDBC4-3CB1-4DB8-938A-362EDDFB3261}" type="sibTrans" cxnId="{7CF969C6-0606-4803-8148-AD8BB5DB5088}">
      <dgm:prSet/>
      <dgm:spPr/>
      <dgm:t>
        <a:bodyPr/>
        <a:lstStyle/>
        <a:p>
          <a:endParaRPr lang="tr-TR"/>
        </a:p>
      </dgm:t>
    </dgm:pt>
    <dgm:pt modelId="{DEE31A84-B487-4C6A-87DC-BB78CC432632}" type="pres">
      <dgm:prSet presAssocID="{2F688EE6-88B6-480E-AAD5-3921CF0DB626}" presName="linear" presStyleCnt="0">
        <dgm:presLayoutVars>
          <dgm:animLvl val="lvl"/>
          <dgm:resizeHandles val="exact"/>
        </dgm:presLayoutVars>
      </dgm:prSet>
      <dgm:spPr/>
      <dgm:t>
        <a:bodyPr/>
        <a:lstStyle/>
        <a:p>
          <a:endParaRPr lang="tr-TR"/>
        </a:p>
      </dgm:t>
    </dgm:pt>
    <dgm:pt modelId="{AA6BCEEF-E72A-4E86-9C98-32B9974566EF}" type="pres">
      <dgm:prSet presAssocID="{336D1C29-99F8-44A1-BBE5-44AEC89A862C}" presName="parentText" presStyleLbl="node1" presStyleIdx="0" presStyleCnt="1">
        <dgm:presLayoutVars>
          <dgm:chMax val="0"/>
          <dgm:bulletEnabled val="1"/>
        </dgm:presLayoutVars>
      </dgm:prSet>
      <dgm:spPr/>
      <dgm:t>
        <a:bodyPr/>
        <a:lstStyle/>
        <a:p>
          <a:endParaRPr lang="tr-TR"/>
        </a:p>
      </dgm:t>
    </dgm:pt>
  </dgm:ptLst>
  <dgm:cxnLst>
    <dgm:cxn modelId="{53A2F09F-80A2-4D0A-8253-F30BF4748A38}" type="presOf" srcId="{2F688EE6-88B6-480E-AAD5-3921CF0DB626}" destId="{DEE31A84-B487-4C6A-87DC-BB78CC432632}" srcOrd="0" destOrd="0" presId="urn:microsoft.com/office/officeart/2005/8/layout/vList2"/>
    <dgm:cxn modelId="{7CF969C6-0606-4803-8148-AD8BB5DB5088}" srcId="{2F688EE6-88B6-480E-AAD5-3921CF0DB626}" destId="{336D1C29-99F8-44A1-BBE5-44AEC89A862C}" srcOrd="0" destOrd="0" parTransId="{471C4C4E-BFD4-4F87-8B35-8FFB6033FA10}" sibTransId="{D58BDBC4-3CB1-4DB8-938A-362EDDFB3261}"/>
    <dgm:cxn modelId="{CF5400F9-74C7-4371-9CBC-CBBE0D1C7DA6}" type="presOf" srcId="{336D1C29-99F8-44A1-BBE5-44AEC89A862C}" destId="{AA6BCEEF-E72A-4E86-9C98-32B9974566EF}" srcOrd="0" destOrd="0" presId="urn:microsoft.com/office/officeart/2005/8/layout/vList2"/>
    <dgm:cxn modelId="{BEF06F32-3AD0-4AC8-97FE-4130619BE14F}" type="presParOf" srcId="{DEE31A84-B487-4C6A-87DC-BB78CC432632}" destId="{AA6BCEEF-E72A-4E86-9C98-32B9974566EF}"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6CFF631-01D5-4E75-B9A0-359F0CFA91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FE83420-77CB-4CF2-B304-E5158274A768}">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00B050"/>
              </a:solidFill>
            </a:rPr>
            <a:t>ÖFKENİZE HAKİM OLMAK </a:t>
          </a:r>
          <a:r>
            <a:rPr lang="tr-TR" sz="4400" b="1" dirty="0" smtClean="0">
              <a:solidFill>
                <a:srgbClr val="00B050"/>
              </a:solidFill>
            </a:rPr>
            <a:t>- KURALLARA </a:t>
          </a:r>
          <a:r>
            <a:rPr lang="tr-TR" sz="4400" b="1" dirty="0" smtClean="0">
              <a:solidFill>
                <a:srgbClr val="00B050"/>
              </a:solidFill>
            </a:rPr>
            <a:t>UYMAK KAVGA ETMEKTEN DAHA FAZLA CESARET VE EMEK İSTER.</a:t>
          </a:r>
          <a:endParaRPr lang="tr-TR" sz="4400" b="1" dirty="0">
            <a:solidFill>
              <a:srgbClr val="00B050"/>
            </a:solidFill>
          </a:endParaRPr>
        </a:p>
      </dgm:t>
    </dgm:pt>
    <dgm:pt modelId="{2E2C0020-1614-4FDC-B49B-E9B67E34D65D}" type="parTrans" cxnId="{43F7850A-6464-4E61-80BF-59DCF36AEC78}">
      <dgm:prSet/>
      <dgm:spPr/>
      <dgm:t>
        <a:bodyPr/>
        <a:lstStyle/>
        <a:p>
          <a:endParaRPr lang="tr-TR"/>
        </a:p>
      </dgm:t>
    </dgm:pt>
    <dgm:pt modelId="{7B16C21D-C52B-4EE7-AEFB-144CF657C535}" type="sibTrans" cxnId="{43F7850A-6464-4E61-80BF-59DCF36AEC78}">
      <dgm:prSet/>
      <dgm:spPr/>
      <dgm:t>
        <a:bodyPr/>
        <a:lstStyle/>
        <a:p>
          <a:endParaRPr lang="tr-TR"/>
        </a:p>
      </dgm:t>
    </dgm:pt>
    <dgm:pt modelId="{35FF6545-6910-46C5-B4CF-0CDA27AE5C4D}" type="pres">
      <dgm:prSet presAssocID="{06CFF631-01D5-4E75-B9A0-359F0CFA91E9}" presName="linear" presStyleCnt="0">
        <dgm:presLayoutVars>
          <dgm:animLvl val="lvl"/>
          <dgm:resizeHandles val="exact"/>
        </dgm:presLayoutVars>
      </dgm:prSet>
      <dgm:spPr/>
      <dgm:t>
        <a:bodyPr/>
        <a:lstStyle/>
        <a:p>
          <a:endParaRPr lang="tr-TR"/>
        </a:p>
      </dgm:t>
    </dgm:pt>
    <dgm:pt modelId="{6BA69195-85FC-408C-A594-FE3DD0C62591}" type="pres">
      <dgm:prSet presAssocID="{0FE83420-77CB-4CF2-B304-E5158274A768}" presName="parentText" presStyleLbl="node1" presStyleIdx="0" presStyleCnt="1">
        <dgm:presLayoutVars>
          <dgm:chMax val="0"/>
          <dgm:bulletEnabled val="1"/>
        </dgm:presLayoutVars>
      </dgm:prSet>
      <dgm:spPr/>
      <dgm:t>
        <a:bodyPr/>
        <a:lstStyle/>
        <a:p>
          <a:endParaRPr lang="tr-TR"/>
        </a:p>
      </dgm:t>
    </dgm:pt>
  </dgm:ptLst>
  <dgm:cxnLst>
    <dgm:cxn modelId="{ED0F1A2A-5B12-4C00-B41E-F59649AE1E1B}" type="presOf" srcId="{0FE83420-77CB-4CF2-B304-E5158274A768}" destId="{6BA69195-85FC-408C-A594-FE3DD0C62591}" srcOrd="0" destOrd="0" presId="urn:microsoft.com/office/officeart/2005/8/layout/vList2"/>
    <dgm:cxn modelId="{43F7850A-6464-4E61-80BF-59DCF36AEC78}" srcId="{06CFF631-01D5-4E75-B9A0-359F0CFA91E9}" destId="{0FE83420-77CB-4CF2-B304-E5158274A768}" srcOrd="0" destOrd="0" parTransId="{2E2C0020-1614-4FDC-B49B-E9B67E34D65D}" sibTransId="{7B16C21D-C52B-4EE7-AEFB-144CF657C535}"/>
    <dgm:cxn modelId="{71C5FE5B-4FB5-456C-A23A-459A0575AA32}" type="presOf" srcId="{06CFF631-01D5-4E75-B9A0-359F0CFA91E9}" destId="{35FF6545-6910-46C5-B4CF-0CDA27AE5C4D}" srcOrd="0" destOrd="0" presId="urn:microsoft.com/office/officeart/2005/8/layout/vList2"/>
    <dgm:cxn modelId="{D7D6B407-08EC-47C0-BBDD-23C2A6C6A190}" type="presParOf" srcId="{35FF6545-6910-46C5-B4CF-0CDA27AE5C4D}" destId="{6BA69195-85FC-408C-A594-FE3DD0C62591}"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smtClean="0">
              <a:solidFill>
                <a:srgbClr val="FF0000"/>
              </a:solidFill>
            </a:rPr>
            <a:t>Seyirci</a:t>
          </a:r>
          <a:r>
            <a:rPr lang="en-GB" sz="4000" b="1" dirty="0" smtClean="0">
              <a:solidFill>
                <a:srgbClr val="FF0000"/>
              </a:solidFill>
            </a:rPr>
            <a:t> Ne </a:t>
          </a:r>
          <a:r>
            <a:rPr lang="en-GB" sz="4000" b="1" dirty="0" err="1" smtClean="0">
              <a:solidFill>
                <a:srgbClr val="FF0000"/>
              </a:solidFill>
            </a:rPr>
            <a:t>Yapabilir</a:t>
          </a:r>
          <a:r>
            <a:rPr lang="en-GB" sz="4000" b="1" dirty="0" smtClean="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EEF32A08-A16B-4DB6-92D5-2C9A20C35E2D}" type="presOf" srcId="{4C94AA2D-2E84-4451-819B-C56817694692}" destId="{85363094-EC00-455B-8A88-732D5429804C}"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90AD4400-8027-40F2-A649-AFBB4CFD362C}" type="presOf" srcId="{BBFD8150-06C3-4705-9B2F-0FE85ABE67B4}" destId="{0A34FDD3-A22E-4B6E-8D32-6EEAB3BC702A}" srcOrd="0" destOrd="0" presId="urn:microsoft.com/office/officeart/2005/8/layout/vList2"/>
    <dgm:cxn modelId="{1CD317B3-8B82-481D-BC30-0B1BF33F0A43}"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GB" sz="2500" b="1" dirty="0" smtClean="0"/>
            <a:t>1. </a:t>
          </a:r>
          <a:r>
            <a:rPr lang="en-GB" sz="2500" b="1" dirty="0" err="1" smtClean="0"/>
            <a:t>Olayı</a:t>
          </a:r>
          <a:r>
            <a:rPr lang="en-GB" sz="2500" b="1" dirty="0" smtClean="0"/>
            <a:t> </a:t>
          </a:r>
          <a:r>
            <a:rPr lang="en-GB" sz="2500" b="1" dirty="0" err="1" smtClean="0"/>
            <a:t>izlemeye</a:t>
          </a:r>
          <a:r>
            <a:rPr lang="en-GB" sz="2500" b="1" dirty="0" smtClean="0"/>
            <a:t> </a:t>
          </a:r>
          <a:r>
            <a:rPr lang="en-GB" sz="2500" b="1" dirty="0" err="1" smtClean="0"/>
            <a:t>dalmayın</a:t>
          </a:r>
          <a:r>
            <a:rPr lang="tr-TR" sz="2500" b="1" dirty="0" smtClean="0"/>
            <a:t>!!!!</a:t>
          </a:r>
          <a:r>
            <a:rPr lang="en-GB" sz="2500" b="1" dirty="0" smtClean="0"/>
            <a:t/>
          </a:r>
          <a:br>
            <a:rPr lang="en-GB" sz="2500" b="1" dirty="0" smtClean="0"/>
          </a:br>
          <a:r>
            <a:rPr lang="en-GB" sz="2500" b="1" dirty="0" smtClean="0"/>
            <a:t>2. </a:t>
          </a:r>
          <a:r>
            <a:rPr lang="en-GB" sz="2500" b="1" dirty="0" err="1" smtClean="0"/>
            <a:t>Zorbaya</a:t>
          </a:r>
          <a:r>
            <a:rPr lang="en-GB" sz="2500" b="1" dirty="0" smtClean="0"/>
            <a:t> </a:t>
          </a:r>
          <a:r>
            <a:rPr lang="en-GB" sz="2500" b="1" dirty="0" err="1" smtClean="0"/>
            <a:t>durmasını</a:t>
          </a:r>
          <a:r>
            <a:rPr lang="en-GB" sz="2500" b="1" dirty="0" smtClean="0"/>
            <a:t> </a:t>
          </a:r>
          <a:r>
            <a:rPr lang="en-GB" sz="2500" b="1" dirty="0" err="1" smtClean="0"/>
            <a:t>söyleyin</a:t>
          </a:r>
          <a:r>
            <a:rPr lang="tr-TR" sz="2500" b="1" dirty="0" smtClean="0"/>
            <a:t>!!!!</a:t>
          </a:r>
          <a:r>
            <a:rPr lang="en-GB" sz="2500" b="1" dirty="0" smtClean="0"/>
            <a:t/>
          </a:r>
          <a:br>
            <a:rPr lang="en-GB" sz="2500" b="1" dirty="0" smtClean="0"/>
          </a:br>
          <a:r>
            <a:rPr lang="en-GB" sz="2500" b="1" dirty="0" smtClean="0"/>
            <a:t>3.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kişiye</a:t>
          </a:r>
          <a:r>
            <a:rPr lang="en-GB" sz="2500" b="1" dirty="0" smtClean="0"/>
            <a:t> </a:t>
          </a:r>
          <a:r>
            <a:rPr lang="en-GB" sz="2500" b="1" dirty="0" err="1" smtClean="0"/>
            <a:t>iyi</a:t>
          </a:r>
          <a:r>
            <a:rPr lang="en-GB" sz="2500" b="1" dirty="0" smtClean="0"/>
            <a:t> </a:t>
          </a:r>
          <a:r>
            <a:rPr lang="en-GB" sz="2500" b="1" dirty="0" err="1" smtClean="0"/>
            <a:t>davranın</a:t>
          </a:r>
          <a:r>
            <a:rPr lang="tr-TR" sz="2500" b="1" dirty="0" smtClean="0"/>
            <a:t>!!!!</a:t>
          </a:r>
          <a:r>
            <a:rPr lang="en-GB" sz="2500" b="1" dirty="0" smtClean="0"/>
            <a:t/>
          </a:r>
          <a:br>
            <a:rPr lang="en-GB" sz="2500" b="1" dirty="0" smtClean="0"/>
          </a:br>
          <a:r>
            <a:rPr lang="en-GB" sz="2500" b="1" dirty="0" smtClean="0"/>
            <a:t>4. </a:t>
          </a:r>
          <a:r>
            <a:rPr lang="en-GB" sz="2500" b="1" dirty="0" err="1" smtClean="0"/>
            <a:t>Zorbalığa</a:t>
          </a:r>
          <a:r>
            <a:rPr lang="en-GB" sz="2500" b="1" dirty="0" smtClean="0"/>
            <a:t> </a:t>
          </a:r>
          <a:r>
            <a:rPr lang="en-GB" sz="2500" b="1" dirty="0" err="1" smtClean="0"/>
            <a:t>maruz</a:t>
          </a:r>
          <a:r>
            <a:rPr lang="en-GB" sz="2500" b="1" dirty="0" smtClean="0"/>
            <a:t> </a:t>
          </a:r>
          <a:r>
            <a:rPr lang="en-GB" sz="2500" b="1" dirty="0" err="1" smtClean="0"/>
            <a:t>kalan</a:t>
          </a:r>
          <a:r>
            <a:rPr lang="en-GB" sz="2500" b="1" dirty="0" smtClean="0"/>
            <a:t> </a:t>
          </a:r>
          <a:r>
            <a:rPr lang="en-GB" sz="2500" b="1" dirty="0" err="1" smtClean="0"/>
            <a:t>kişiyi</a:t>
          </a:r>
          <a:r>
            <a:rPr lang="en-GB" sz="2500" b="1" dirty="0" smtClean="0"/>
            <a:t> </a:t>
          </a:r>
          <a:r>
            <a:rPr lang="en-GB" sz="2500" b="1" dirty="0" err="1" smtClean="0"/>
            <a:t>sizinle</a:t>
          </a:r>
          <a:r>
            <a:rPr lang="en-GB" sz="2500" b="1" dirty="0" smtClean="0"/>
            <a:t> </a:t>
          </a:r>
          <a:r>
            <a:rPr lang="en-GB" sz="2500" b="1" dirty="0" err="1" smtClean="0"/>
            <a:t>gelmeye</a:t>
          </a:r>
          <a:r>
            <a:rPr lang="en-GB" sz="2500" b="1" dirty="0" smtClean="0"/>
            <a:t> </a:t>
          </a:r>
          <a:r>
            <a:rPr lang="en-GB" sz="2500" b="1" dirty="0" err="1" smtClean="0"/>
            <a:t>ikna</a:t>
          </a:r>
          <a:r>
            <a:rPr lang="en-GB" sz="2500" b="1" dirty="0" smtClean="0"/>
            <a:t> </a:t>
          </a:r>
          <a:r>
            <a:rPr lang="en-GB" sz="2500" b="1" dirty="0" err="1" smtClean="0"/>
            <a:t>edin</a:t>
          </a:r>
          <a:r>
            <a:rPr lang="tr-TR" sz="2500" b="1" dirty="0" smtClean="0"/>
            <a:t>!!!!</a:t>
          </a:r>
          <a:r>
            <a:rPr lang="en-GB" sz="2500" b="1" dirty="0" smtClean="0"/>
            <a:t/>
          </a:r>
          <a:br>
            <a:rPr lang="en-GB" sz="2500" b="1" dirty="0" smtClean="0"/>
          </a:br>
          <a:r>
            <a:rPr lang="en-GB" sz="2500" b="1" dirty="0" smtClean="0"/>
            <a:t>4. </a:t>
          </a:r>
          <a:r>
            <a:rPr lang="en-GB" sz="2500" b="1" dirty="0" err="1" smtClean="0"/>
            <a:t>Bir</a:t>
          </a:r>
          <a:r>
            <a:rPr lang="en-GB" sz="2500" b="1" dirty="0" smtClean="0"/>
            <a:t> </a:t>
          </a:r>
          <a:r>
            <a:rPr lang="en-GB" sz="2500" b="1" dirty="0" err="1" smtClean="0"/>
            <a:t>yetişkini</a:t>
          </a:r>
          <a:r>
            <a:rPr lang="en-GB" sz="2500" b="1" dirty="0" smtClean="0"/>
            <a:t> </a:t>
          </a:r>
          <a:r>
            <a:rPr lang="en-GB" sz="2500" b="1" dirty="0" err="1" smtClean="0"/>
            <a:t>olay</a:t>
          </a:r>
          <a:r>
            <a:rPr lang="en-GB" sz="2500" b="1" dirty="0" smtClean="0"/>
            <a:t> </a:t>
          </a:r>
          <a:r>
            <a:rPr lang="en-GB" sz="2500" b="1" dirty="0" err="1" smtClean="0"/>
            <a:t>yerine</a:t>
          </a:r>
          <a:r>
            <a:rPr lang="en-GB" sz="2500" b="1" dirty="0" smtClean="0"/>
            <a:t> </a:t>
          </a:r>
          <a:r>
            <a:rPr lang="en-GB" sz="2500" b="1" dirty="0" err="1" smtClean="0"/>
            <a:t>çağırın</a:t>
          </a:r>
          <a:r>
            <a:rPr lang="tr-TR" sz="2500" b="1" dirty="0" smtClean="0"/>
            <a:t>!!!!</a:t>
          </a:r>
          <a:r>
            <a:rPr lang="en-GB" sz="2500" b="1" dirty="0" smtClean="0"/>
            <a:t/>
          </a:r>
          <a:br>
            <a:rPr lang="en-GB" sz="2500" b="1" dirty="0" smtClean="0"/>
          </a:br>
          <a:r>
            <a:rPr lang="en-GB" sz="2500" b="1" dirty="0" smtClean="0"/>
            <a:t>5. </a:t>
          </a:r>
          <a:r>
            <a:rPr lang="en-GB" sz="2500" b="1" dirty="0" err="1" smtClean="0"/>
            <a:t>Sadece</a:t>
          </a:r>
          <a:r>
            <a:rPr lang="en-GB" sz="2500" b="1" dirty="0" smtClean="0"/>
            <a:t> </a:t>
          </a:r>
          <a:r>
            <a:rPr lang="en-GB" sz="2500" b="1" dirty="0" err="1" smtClean="0"/>
            <a:t>gülümsemenizle</a:t>
          </a:r>
          <a:r>
            <a:rPr lang="en-GB" sz="2500" b="1" dirty="0" smtClean="0"/>
            <a:t> de </a:t>
          </a:r>
          <a:r>
            <a:rPr lang="en-GB" sz="2500" b="1" dirty="0" err="1" smtClean="0"/>
            <a:t>olsa</a:t>
          </a:r>
          <a:r>
            <a:rPr lang="en-GB" sz="2500" b="1" dirty="0" smtClean="0"/>
            <a:t> </a:t>
          </a:r>
          <a:r>
            <a:rPr lang="en-GB" sz="2500" b="1" dirty="0" err="1" smtClean="0"/>
            <a:t>zorbaya</a:t>
          </a:r>
          <a:r>
            <a:rPr lang="en-GB" sz="2500" b="1" dirty="0" smtClean="0"/>
            <a:t> </a:t>
          </a:r>
          <a:r>
            <a:rPr lang="en-GB" sz="2500" b="1" dirty="0" err="1" smtClean="0"/>
            <a:t>güç</a:t>
          </a:r>
          <a:r>
            <a:rPr lang="en-GB" sz="2500" b="1" dirty="0" smtClean="0"/>
            <a:t> </a:t>
          </a:r>
          <a:r>
            <a:rPr lang="en-GB" sz="2500" b="1" dirty="0" err="1" smtClean="0"/>
            <a:t>vermeyin</a:t>
          </a:r>
          <a:r>
            <a:rPr lang="tr-TR" sz="2500" b="1" dirty="0" smtClean="0"/>
            <a:t>!!!!</a:t>
          </a:r>
          <a:r>
            <a:rPr lang="en-GB" sz="2500" b="1" dirty="0" smtClean="0"/>
            <a:t/>
          </a:r>
          <a:br>
            <a:rPr lang="en-GB" sz="2500" b="1" dirty="0" smtClean="0"/>
          </a:br>
          <a:r>
            <a:rPr lang="en-GB" sz="2500" b="1" dirty="0" smtClean="0"/>
            <a:t>6. </a:t>
          </a:r>
          <a:r>
            <a:rPr lang="en-GB" sz="2500" b="1" dirty="0" err="1" smtClean="0"/>
            <a:t>Ezilenle</a:t>
          </a:r>
          <a:r>
            <a:rPr lang="en-GB" sz="2500" b="1" dirty="0" smtClean="0"/>
            <a:t>, </a:t>
          </a:r>
          <a:r>
            <a:rPr lang="en-GB" sz="2500" b="1" dirty="0" err="1" smtClean="0"/>
            <a:t>yalnız</a:t>
          </a:r>
          <a:r>
            <a:rPr lang="en-GB" sz="2500" b="1" dirty="0" smtClean="0"/>
            <a:t> </a:t>
          </a:r>
          <a:r>
            <a:rPr lang="en-GB" sz="2500" b="1" dirty="0" err="1" smtClean="0"/>
            <a:t>ve</a:t>
          </a:r>
          <a:r>
            <a:rPr lang="en-GB" sz="2500" b="1" dirty="0" smtClean="0"/>
            <a:t> </a:t>
          </a:r>
          <a:r>
            <a:rPr lang="en-GB" sz="2500" b="1" dirty="0" err="1" smtClean="0"/>
            <a:t>mutsuz</a:t>
          </a:r>
          <a:r>
            <a:rPr lang="en-GB" sz="2500" b="1" dirty="0" smtClean="0"/>
            <a:t> </a:t>
          </a:r>
          <a:r>
            <a:rPr lang="en-GB" sz="2500" b="1" dirty="0" err="1" smtClean="0"/>
            <a:t>kişilerle</a:t>
          </a:r>
          <a:r>
            <a:rPr lang="en-GB" sz="2500" b="1" dirty="0" smtClean="0"/>
            <a:t> </a:t>
          </a:r>
          <a:r>
            <a:rPr lang="en-GB" sz="2500" b="1" dirty="0" err="1" smtClean="0"/>
            <a:t>arkadaş</a:t>
          </a:r>
          <a:r>
            <a:rPr lang="en-GB" sz="2500" b="1" dirty="0" smtClean="0"/>
            <a:t> </a:t>
          </a:r>
          <a:r>
            <a:rPr lang="en-GB" sz="2500" b="1" dirty="0" err="1" smtClean="0"/>
            <a:t>olun</a:t>
          </a:r>
          <a:r>
            <a:rPr lang="tr-TR" sz="2500" b="1" dirty="0" smtClean="0"/>
            <a:t>!</a:t>
          </a:r>
          <a:r>
            <a:rPr lang="en-GB" sz="2500" b="1" dirty="0" smtClean="0"/>
            <a:t/>
          </a:r>
          <a:br>
            <a:rPr lang="en-GB" sz="2500" b="1" dirty="0" smtClean="0"/>
          </a:br>
          <a:r>
            <a:rPr lang="en-GB" sz="2500" b="1" dirty="0" smtClean="0"/>
            <a:t>7. </a:t>
          </a:r>
          <a:r>
            <a:rPr lang="en-GB" sz="2500" b="1" dirty="0" err="1" smtClean="0"/>
            <a:t>Unutmayın</a:t>
          </a:r>
          <a:r>
            <a:rPr lang="en-GB" sz="2500" b="1" dirty="0" smtClean="0"/>
            <a:t>, </a:t>
          </a:r>
          <a:r>
            <a:rPr lang="en-GB" sz="2500" b="1" dirty="0" err="1" smtClean="0">
              <a:solidFill>
                <a:srgbClr val="FF0000"/>
              </a:solidFill>
            </a:rPr>
            <a:t>siz</a:t>
          </a:r>
          <a:r>
            <a:rPr lang="en-GB" sz="2500" b="1" dirty="0" smtClean="0">
              <a:solidFill>
                <a:srgbClr val="FF0000"/>
              </a:solidFill>
            </a:rPr>
            <a:t> de </a:t>
          </a:r>
          <a:r>
            <a:rPr lang="en-GB" sz="2500" b="1" dirty="0" err="1" smtClean="0">
              <a:solidFill>
                <a:srgbClr val="FF0000"/>
              </a:solidFill>
            </a:rPr>
            <a:t>bir</a:t>
          </a:r>
          <a:r>
            <a:rPr lang="en-GB" sz="2500" b="1" dirty="0" smtClean="0">
              <a:solidFill>
                <a:srgbClr val="FF0000"/>
              </a:solidFill>
            </a:rPr>
            <a:t> </a:t>
          </a:r>
          <a:r>
            <a:rPr lang="en-GB" sz="2500" b="1" dirty="0" err="1" smtClean="0">
              <a:solidFill>
                <a:srgbClr val="FF0000"/>
              </a:solidFill>
            </a:rPr>
            <a:t>gün</a:t>
          </a:r>
          <a:r>
            <a:rPr lang="en-GB" sz="2500" b="1" dirty="0" smtClean="0">
              <a:solidFill>
                <a:srgbClr val="FF0000"/>
              </a:solidFill>
            </a:rPr>
            <a:t> </a:t>
          </a:r>
          <a:r>
            <a:rPr lang="en-GB" sz="2500" b="1" dirty="0" err="1" smtClean="0">
              <a:solidFill>
                <a:srgbClr val="FF0000"/>
              </a:solidFill>
            </a:rPr>
            <a:t>zorbalığa</a:t>
          </a:r>
          <a:r>
            <a:rPr lang="en-GB" sz="2500" b="1" dirty="0" smtClean="0">
              <a:solidFill>
                <a:srgbClr val="FF0000"/>
              </a:solidFill>
            </a:rPr>
            <a:t> </a:t>
          </a:r>
          <a:r>
            <a:rPr lang="en-GB" sz="2500" b="1" dirty="0" err="1" smtClean="0">
              <a:solidFill>
                <a:srgbClr val="FF0000"/>
              </a:solidFill>
            </a:rPr>
            <a:t>maruz</a:t>
          </a:r>
          <a:r>
            <a:rPr lang="en-GB" sz="2500" b="1" dirty="0" smtClean="0">
              <a:solidFill>
                <a:srgbClr val="FF0000"/>
              </a:solidFill>
            </a:rPr>
            <a:t> </a:t>
          </a:r>
          <a:r>
            <a:rPr lang="en-GB" sz="2500" b="1" dirty="0" err="1" smtClean="0">
              <a:solidFill>
                <a:srgbClr val="FF0000"/>
              </a:solidFill>
            </a:rPr>
            <a:t>kalabilirsiniz</a:t>
          </a:r>
          <a:r>
            <a:rPr lang="en-GB" sz="2500" b="1" dirty="0" smtClean="0">
              <a:solidFill>
                <a:srgbClr val="FF0000"/>
              </a:solidFill>
            </a:rPr>
            <a:t>!</a:t>
          </a:r>
          <a:r>
            <a:rPr lang="tr-TR" sz="2500" b="1" dirty="0" smtClean="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t>
        <a:bodyPr/>
        <a:lstStyle/>
        <a:p>
          <a:endParaRPr lang="tr-TR"/>
        </a:p>
      </dgm:t>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t>
        <a:bodyPr/>
        <a:lstStyle/>
        <a:p>
          <a:endParaRPr lang="tr-TR"/>
        </a:p>
      </dgm:t>
    </dgm:pt>
  </dgm:ptLst>
  <dgm:cxnLst>
    <dgm:cxn modelId="{70B6F7AE-9267-4CE0-AB1C-F171BB8E29BD}" type="presOf" srcId="{61B87EC0-A7A8-4236-9EFB-F64E8990F934}" destId="{51A34D63-8CAD-406C-A4D7-0E5072B163D7}"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726B233F-B3B4-465B-ADE8-3E177F851E8B}" type="presOf" srcId="{6CCCB55C-153C-4326-A952-C7A97FF83840}" destId="{19817473-87E4-4726-B08C-1851A5155966}" srcOrd="0" destOrd="0" presId="urn:microsoft.com/office/officeart/2005/8/layout/vList2"/>
    <dgm:cxn modelId="{28F447A2-FEED-42EF-9F90-D047E02C2545}" type="presParOf" srcId="{19817473-87E4-4726-B08C-1851A5155966}" destId="{51A34D63-8CAD-406C-A4D7-0E5072B163D7}"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7F408-AD78-44DF-8CA2-406269318C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D259F7F-EAF9-4F93-B98B-EA449E27175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smtClean="0">
              <a:solidFill>
                <a:srgbClr val="FF0000"/>
              </a:solidFill>
            </a:rPr>
            <a:t>ŞİDDET</a:t>
          </a:r>
          <a:endParaRPr lang="tr-TR" sz="4800" dirty="0">
            <a:solidFill>
              <a:srgbClr val="FF0000"/>
            </a:solidFill>
          </a:endParaRPr>
        </a:p>
      </dgm:t>
    </dgm:pt>
    <dgm:pt modelId="{AD3EEA3A-9439-4921-86E9-73750DF73F13}" type="parTrans" cxnId="{B9504846-3863-49EA-A390-7D0463BCBA78}">
      <dgm:prSet/>
      <dgm:spPr/>
      <dgm:t>
        <a:bodyPr/>
        <a:lstStyle/>
        <a:p>
          <a:endParaRPr lang="tr-TR"/>
        </a:p>
      </dgm:t>
    </dgm:pt>
    <dgm:pt modelId="{6DF3D005-916A-49A3-A0EE-0FF5922D3CB6}" type="sibTrans" cxnId="{B9504846-3863-49EA-A390-7D0463BCBA78}">
      <dgm:prSet/>
      <dgm:spPr/>
      <dgm:t>
        <a:bodyPr/>
        <a:lstStyle/>
        <a:p>
          <a:endParaRPr lang="tr-TR"/>
        </a:p>
      </dgm:t>
    </dgm:pt>
    <dgm:pt modelId="{04F97ED0-8CDE-4473-AFF7-C1651251B6DD}" type="pres">
      <dgm:prSet presAssocID="{8DC7F408-AD78-44DF-8CA2-406269318C89}" presName="linear" presStyleCnt="0">
        <dgm:presLayoutVars>
          <dgm:animLvl val="lvl"/>
          <dgm:resizeHandles val="exact"/>
        </dgm:presLayoutVars>
      </dgm:prSet>
      <dgm:spPr/>
      <dgm:t>
        <a:bodyPr/>
        <a:lstStyle/>
        <a:p>
          <a:endParaRPr lang="tr-TR"/>
        </a:p>
      </dgm:t>
    </dgm:pt>
    <dgm:pt modelId="{848825DD-BF31-41B7-8EF4-7C86DB398AC1}" type="pres">
      <dgm:prSet presAssocID="{CD259F7F-EAF9-4F93-B98B-EA449E271759}" presName="parentText" presStyleLbl="node1" presStyleIdx="0" presStyleCnt="1" custLinFactX="-2038" custLinFactNeighborX="-100000" custLinFactNeighborY="6994">
        <dgm:presLayoutVars>
          <dgm:chMax val="0"/>
          <dgm:bulletEnabled val="1"/>
        </dgm:presLayoutVars>
      </dgm:prSet>
      <dgm:spPr/>
      <dgm:t>
        <a:bodyPr/>
        <a:lstStyle/>
        <a:p>
          <a:endParaRPr lang="tr-TR"/>
        </a:p>
      </dgm:t>
    </dgm:pt>
  </dgm:ptLst>
  <dgm:cxnLst>
    <dgm:cxn modelId="{B9504846-3863-49EA-A390-7D0463BCBA78}" srcId="{8DC7F408-AD78-44DF-8CA2-406269318C89}" destId="{CD259F7F-EAF9-4F93-B98B-EA449E271759}" srcOrd="0" destOrd="0" parTransId="{AD3EEA3A-9439-4921-86E9-73750DF73F13}" sibTransId="{6DF3D005-916A-49A3-A0EE-0FF5922D3CB6}"/>
    <dgm:cxn modelId="{2C1D2B65-AF8D-45DB-A1C5-14904C90B451}" type="presOf" srcId="{8DC7F408-AD78-44DF-8CA2-406269318C89}" destId="{04F97ED0-8CDE-4473-AFF7-C1651251B6DD}" srcOrd="0" destOrd="0" presId="urn:microsoft.com/office/officeart/2005/8/layout/vList2"/>
    <dgm:cxn modelId="{25FE7C39-4648-45DC-918F-84CB970E6D92}" type="presOf" srcId="{CD259F7F-EAF9-4F93-B98B-EA449E271759}" destId="{848825DD-BF31-41B7-8EF4-7C86DB398AC1}" srcOrd="0" destOrd="0" presId="urn:microsoft.com/office/officeart/2005/8/layout/vList2"/>
    <dgm:cxn modelId="{8738D2FD-DBCC-4E01-ADB0-38E46DBF5E5D}" type="presParOf" srcId="{04F97ED0-8CDE-4473-AFF7-C1651251B6DD}" destId="{848825DD-BF31-41B7-8EF4-7C86DB398AC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D6B3E0-25DF-4B74-A2AE-3CEE8516F4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C994BF5-0D22-449D-8160-1DC86E949CF9}">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2400" b="1" dirty="0" smtClean="0">
              <a:solidFill>
                <a:srgbClr val="FF0000"/>
              </a:solidFill>
            </a:rPr>
            <a:t>Şiddet, </a:t>
          </a:r>
          <a:r>
            <a:rPr lang="tr-TR" sz="2400" b="1" dirty="0" smtClean="0"/>
            <a:t>güç ve baskı uygulayarak insanların bedensel veya ruhsal açıdan zarar görmesine neden olan bireysel veya toplu hareketlerin tümüdür.</a:t>
          </a:r>
          <a:endParaRPr lang="tr-TR" sz="2400" dirty="0">
            <a:solidFill>
              <a:srgbClr val="FF0000"/>
            </a:solidFill>
          </a:endParaRPr>
        </a:p>
      </dgm:t>
    </dgm:pt>
    <dgm:pt modelId="{C543BE05-F04C-4043-94CC-BE767B2B635B}" type="parTrans" cxnId="{98EBC37D-78EF-4348-8C58-4516E2609BDF}">
      <dgm:prSet/>
      <dgm:spPr/>
      <dgm:t>
        <a:bodyPr/>
        <a:lstStyle/>
        <a:p>
          <a:endParaRPr lang="tr-TR"/>
        </a:p>
      </dgm:t>
    </dgm:pt>
    <dgm:pt modelId="{F3EBEB59-0957-40D0-9803-CCF4D1DE3406}" type="sibTrans" cxnId="{98EBC37D-78EF-4348-8C58-4516E2609BDF}">
      <dgm:prSet/>
      <dgm:spPr/>
      <dgm:t>
        <a:bodyPr/>
        <a:lstStyle/>
        <a:p>
          <a:endParaRPr lang="tr-TR"/>
        </a:p>
      </dgm:t>
    </dgm:pt>
    <dgm:pt modelId="{95DDC9A3-C1C2-4937-9A20-88E313BDA559}" type="pres">
      <dgm:prSet presAssocID="{6CD6B3E0-25DF-4B74-A2AE-3CEE8516F4E7}" presName="linear" presStyleCnt="0">
        <dgm:presLayoutVars>
          <dgm:animLvl val="lvl"/>
          <dgm:resizeHandles val="exact"/>
        </dgm:presLayoutVars>
      </dgm:prSet>
      <dgm:spPr/>
      <dgm:t>
        <a:bodyPr/>
        <a:lstStyle/>
        <a:p>
          <a:endParaRPr lang="tr-TR"/>
        </a:p>
      </dgm:t>
    </dgm:pt>
    <dgm:pt modelId="{D1A94760-C8AB-4667-A6AD-D88BE8986C98}" type="pres">
      <dgm:prSet presAssocID="{5C994BF5-0D22-449D-8160-1DC86E949CF9}" presName="parentText" presStyleLbl="node1" presStyleIdx="0" presStyleCnt="1">
        <dgm:presLayoutVars>
          <dgm:chMax val="0"/>
          <dgm:bulletEnabled val="1"/>
        </dgm:presLayoutVars>
      </dgm:prSet>
      <dgm:spPr/>
      <dgm:t>
        <a:bodyPr/>
        <a:lstStyle/>
        <a:p>
          <a:endParaRPr lang="tr-TR"/>
        </a:p>
      </dgm:t>
    </dgm:pt>
  </dgm:ptLst>
  <dgm:cxnLst>
    <dgm:cxn modelId="{DF187247-BA0B-4274-9316-DF667CD751EC}" type="presOf" srcId="{5C994BF5-0D22-449D-8160-1DC86E949CF9}" destId="{D1A94760-C8AB-4667-A6AD-D88BE8986C98}" srcOrd="0" destOrd="0" presId="urn:microsoft.com/office/officeart/2005/8/layout/vList2"/>
    <dgm:cxn modelId="{98EBC37D-78EF-4348-8C58-4516E2609BDF}" srcId="{6CD6B3E0-25DF-4B74-A2AE-3CEE8516F4E7}" destId="{5C994BF5-0D22-449D-8160-1DC86E949CF9}" srcOrd="0" destOrd="0" parTransId="{C543BE05-F04C-4043-94CC-BE767B2B635B}" sibTransId="{F3EBEB59-0957-40D0-9803-CCF4D1DE3406}"/>
    <dgm:cxn modelId="{1C0169F0-F172-4746-96F6-9EAC863D969A}" type="presOf" srcId="{6CD6B3E0-25DF-4B74-A2AE-3CEE8516F4E7}" destId="{95DDC9A3-C1C2-4937-9A20-88E313BDA559}" srcOrd="0" destOrd="0" presId="urn:microsoft.com/office/officeart/2005/8/layout/vList2"/>
    <dgm:cxn modelId="{14039656-9666-443F-8AA2-9C9B1A0D43CF}" type="presParOf" srcId="{95DDC9A3-C1C2-4937-9A20-88E313BDA559}" destId="{D1A94760-C8AB-4667-A6AD-D88BE8986C98}"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B1533-1172-4554-B3C7-7F63AB0058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8A8557F-1EB8-4C0A-9F50-FDFEFCC478B2}">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en-GB" sz="3200" b="1" dirty="0" err="1" smtClean="0"/>
            <a:t>Akran</a:t>
          </a:r>
          <a:r>
            <a:rPr lang="en-GB" sz="3200" b="1" dirty="0" smtClean="0"/>
            <a:t> Zorbalığı </a:t>
          </a:r>
          <a:endParaRPr lang="tr-TR" sz="3200" dirty="0"/>
        </a:p>
      </dgm:t>
    </dgm:pt>
    <dgm:pt modelId="{F71DFEEC-D062-4ACA-9F10-8DA6547583A4}" type="parTrans" cxnId="{0D187A93-6F9B-4765-B36C-F5FC1F888222}">
      <dgm:prSet/>
      <dgm:spPr/>
      <dgm:t>
        <a:bodyPr/>
        <a:lstStyle/>
        <a:p>
          <a:endParaRPr lang="tr-TR"/>
        </a:p>
      </dgm:t>
    </dgm:pt>
    <dgm:pt modelId="{4B3A5DBF-6615-42F3-AA99-216191D28DEE}" type="sibTrans" cxnId="{0D187A93-6F9B-4765-B36C-F5FC1F888222}">
      <dgm:prSet/>
      <dgm:spPr/>
      <dgm:t>
        <a:bodyPr/>
        <a:lstStyle/>
        <a:p>
          <a:endParaRPr lang="tr-TR"/>
        </a:p>
      </dgm:t>
    </dgm:pt>
    <dgm:pt modelId="{F11D5A23-AA81-4486-808D-193278D68C22}" type="pres">
      <dgm:prSet presAssocID="{E29B1533-1172-4554-B3C7-7F63AB0058E6}" presName="linear" presStyleCnt="0">
        <dgm:presLayoutVars>
          <dgm:animLvl val="lvl"/>
          <dgm:resizeHandles val="exact"/>
        </dgm:presLayoutVars>
      </dgm:prSet>
      <dgm:spPr/>
      <dgm:t>
        <a:bodyPr/>
        <a:lstStyle/>
        <a:p>
          <a:endParaRPr lang="tr-TR"/>
        </a:p>
      </dgm:t>
    </dgm:pt>
    <dgm:pt modelId="{8FD9F07A-FA6E-4A74-B84E-A51168495181}" type="pres">
      <dgm:prSet presAssocID="{78A8557F-1EB8-4C0A-9F50-FDFEFCC478B2}" presName="parentText" presStyleLbl="node1" presStyleIdx="0" presStyleCnt="1" custScaleY="174989" custLinFactNeighborY="-9309">
        <dgm:presLayoutVars>
          <dgm:chMax val="0"/>
          <dgm:bulletEnabled val="1"/>
        </dgm:presLayoutVars>
      </dgm:prSet>
      <dgm:spPr/>
      <dgm:t>
        <a:bodyPr/>
        <a:lstStyle/>
        <a:p>
          <a:endParaRPr lang="tr-TR"/>
        </a:p>
      </dgm:t>
    </dgm:pt>
  </dgm:ptLst>
  <dgm:cxnLst>
    <dgm:cxn modelId="{0D187A93-6F9B-4765-B36C-F5FC1F888222}" srcId="{E29B1533-1172-4554-B3C7-7F63AB0058E6}" destId="{78A8557F-1EB8-4C0A-9F50-FDFEFCC478B2}" srcOrd="0" destOrd="0" parTransId="{F71DFEEC-D062-4ACA-9F10-8DA6547583A4}" sibTransId="{4B3A5DBF-6615-42F3-AA99-216191D28DEE}"/>
    <dgm:cxn modelId="{64943DB6-ACF8-455F-8083-14AB0359F47D}" type="presOf" srcId="{E29B1533-1172-4554-B3C7-7F63AB0058E6}" destId="{F11D5A23-AA81-4486-808D-193278D68C22}" srcOrd="0" destOrd="0" presId="urn:microsoft.com/office/officeart/2005/8/layout/vList2"/>
    <dgm:cxn modelId="{8A38F5C4-E6CE-44CE-B5C2-B3352CDCF3AA}" type="presOf" srcId="{78A8557F-1EB8-4C0A-9F50-FDFEFCC478B2}" destId="{8FD9F07A-FA6E-4A74-B84E-A51168495181}" srcOrd="0" destOrd="0" presId="urn:microsoft.com/office/officeart/2005/8/layout/vList2"/>
    <dgm:cxn modelId="{A841E028-B94E-4ED5-B1C7-099B959DA34C}" type="presParOf" srcId="{F11D5A23-AA81-4486-808D-193278D68C22}" destId="{8FD9F07A-FA6E-4A74-B84E-A51168495181}"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2DB6E8-1CED-4820-AE56-E43B4B6C8C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87982EC-77B3-48AE-BB88-B05EBB30789C}">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en-GB" sz="2000" b="1" dirty="0" smtClean="0"/>
            <a:t>“</a:t>
          </a:r>
          <a:r>
            <a:rPr lang="tr-TR" sz="2000" b="1" dirty="0" smtClean="0"/>
            <a:t>G</a:t>
          </a:r>
          <a:r>
            <a:rPr lang="en-GB" sz="2000" b="1" dirty="0" err="1" smtClean="0"/>
            <a:t>üçlü</a:t>
          </a:r>
          <a:r>
            <a:rPr lang="en-GB" sz="2000" b="1" dirty="0" smtClean="0"/>
            <a:t> </a:t>
          </a:r>
          <a:r>
            <a:rPr lang="en-GB" sz="2000" b="1" dirty="0" err="1" smtClean="0"/>
            <a:t>durumdaki</a:t>
          </a:r>
          <a:r>
            <a:rPr lang="en-GB" sz="2000" b="1" dirty="0" smtClean="0"/>
            <a:t> </a:t>
          </a:r>
          <a:r>
            <a:rPr lang="en-GB" sz="2000" b="1" dirty="0" err="1" smtClean="0"/>
            <a:t>bir</a:t>
          </a:r>
          <a:r>
            <a:rPr lang="en-GB" sz="2000" b="1" dirty="0" smtClean="0"/>
            <a:t> </a:t>
          </a:r>
          <a:r>
            <a:rPr lang="en-GB" sz="2000" b="1" dirty="0" err="1" smtClean="0"/>
            <a:t>öğrencinin</a:t>
          </a:r>
          <a:r>
            <a:rPr lang="en-GB" sz="2000" b="1" dirty="0" smtClean="0"/>
            <a:t>; </a:t>
          </a:r>
          <a:r>
            <a:rPr lang="en-GB" sz="2000" b="1" dirty="0" err="1" smtClean="0"/>
            <a:t>kendi</a:t>
          </a:r>
          <a:r>
            <a:rPr lang="en-GB" sz="2000" b="1" dirty="0" smtClean="0"/>
            <a:t> </a:t>
          </a:r>
          <a:r>
            <a:rPr lang="en-GB" sz="2000" b="1" dirty="0" err="1" smtClean="0"/>
            <a:t>kazancı</a:t>
          </a:r>
          <a:r>
            <a:rPr lang="en-GB" sz="2000" b="1" dirty="0" smtClean="0"/>
            <a:t> </a:t>
          </a:r>
          <a:r>
            <a:rPr lang="en-GB" sz="2000" b="1" dirty="0" err="1" smtClean="0"/>
            <a:t>veya</a:t>
          </a:r>
          <a:r>
            <a:rPr lang="en-GB" sz="2000" b="1" dirty="0" smtClean="0"/>
            <a:t> </a:t>
          </a:r>
          <a:r>
            <a:rPr lang="en-GB" sz="2000" b="1" dirty="0" err="1" smtClean="0"/>
            <a:t>keyfi</a:t>
          </a:r>
          <a:r>
            <a:rPr lang="en-GB" sz="2000" b="1" dirty="0" smtClean="0"/>
            <a:t> </a:t>
          </a:r>
          <a:r>
            <a:rPr lang="en-GB" sz="2000" b="1" dirty="0" err="1" smtClean="0"/>
            <a:t>için</a:t>
          </a:r>
          <a:r>
            <a:rPr lang="en-GB" sz="2000" b="1" dirty="0" smtClean="0"/>
            <a:t>, </a:t>
          </a:r>
          <a:r>
            <a:rPr lang="en-GB" sz="2000" b="1" dirty="0" err="1" smtClean="0"/>
            <a:t>daha</a:t>
          </a:r>
          <a:r>
            <a:rPr lang="en-GB" sz="2000" b="1" dirty="0" smtClean="0"/>
            <a:t> </a:t>
          </a:r>
          <a:r>
            <a:rPr lang="en-GB" sz="2000" b="1" dirty="0" err="1" smtClean="0"/>
            <a:t>güçsüz</a:t>
          </a:r>
          <a:r>
            <a:rPr lang="en-GB" sz="2000" b="1" dirty="0" smtClean="0"/>
            <a:t> </a:t>
          </a:r>
          <a:r>
            <a:rPr lang="en-GB" sz="2000" b="1" dirty="0" err="1" smtClean="0"/>
            <a:t>olanlara</a:t>
          </a:r>
          <a:r>
            <a:rPr lang="en-GB" sz="2000" b="1" dirty="0" smtClean="0"/>
            <a:t> </a:t>
          </a:r>
          <a:r>
            <a:rPr lang="en-GB" sz="2000" b="1" dirty="0" err="1" smtClean="0"/>
            <a:t>karşı</a:t>
          </a:r>
          <a:r>
            <a:rPr lang="en-GB" sz="2000" b="1" dirty="0" smtClean="0"/>
            <a:t>, </a:t>
          </a:r>
          <a:r>
            <a:rPr lang="en-GB" sz="2000" b="1" dirty="0" err="1" smtClean="0"/>
            <a:t>sıkıntı</a:t>
          </a:r>
          <a:r>
            <a:rPr lang="en-GB" sz="2000" b="1" dirty="0" smtClean="0"/>
            <a:t> </a:t>
          </a:r>
          <a:r>
            <a:rPr lang="en-GB" sz="2000" b="1" dirty="0" err="1" smtClean="0"/>
            <a:t>vermek</a:t>
          </a:r>
          <a:r>
            <a:rPr lang="en-GB" sz="2000" b="1" dirty="0" smtClean="0"/>
            <a:t> </a:t>
          </a:r>
          <a:r>
            <a:rPr lang="en-GB" sz="2000" b="1" dirty="0" err="1" smtClean="0"/>
            <a:t>niyeti</a:t>
          </a:r>
          <a:r>
            <a:rPr lang="en-GB" sz="2000" b="1" dirty="0" smtClean="0"/>
            <a:t> </a:t>
          </a:r>
          <a:r>
            <a:rPr lang="en-GB" sz="2000" b="1" dirty="0" err="1" smtClean="0"/>
            <a:t>ile</a:t>
          </a:r>
          <a:r>
            <a:rPr lang="en-GB" sz="2000" b="1" dirty="0" smtClean="0"/>
            <a:t> </a:t>
          </a:r>
          <a:r>
            <a:rPr lang="en-GB" sz="2000" b="1" dirty="0" err="1" smtClean="0"/>
            <a:t>Fiziksel</a:t>
          </a:r>
          <a:r>
            <a:rPr lang="en-GB" sz="2000" b="1" dirty="0" smtClean="0"/>
            <a:t>, </a:t>
          </a:r>
          <a:r>
            <a:rPr lang="en-GB" sz="2000" b="1" dirty="0" err="1" smtClean="0"/>
            <a:t>Psikolojik</a:t>
          </a:r>
          <a:r>
            <a:rPr lang="en-GB" sz="2000" b="1" dirty="0" smtClean="0"/>
            <a:t>, </a:t>
          </a:r>
          <a:r>
            <a:rPr lang="en-GB" sz="2000" b="1" dirty="0" err="1" smtClean="0"/>
            <a:t>Sosyal</a:t>
          </a:r>
          <a:r>
            <a:rPr lang="en-GB" sz="2000" b="1" dirty="0" smtClean="0"/>
            <a:t> </a:t>
          </a:r>
          <a:r>
            <a:rPr lang="en-GB" sz="2000" b="1" dirty="0" err="1" smtClean="0"/>
            <a:t>veya</a:t>
          </a:r>
          <a:r>
            <a:rPr lang="en-GB" sz="2000" b="1" dirty="0" smtClean="0"/>
            <a:t> </a:t>
          </a:r>
          <a:r>
            <a:rPr lang="en-GB" sz="2000" b="1" dirty="0" err="1" smtClean="0"/>
            <a:t>Sözel</a:t>
          </a:r>
          <a:r>
            <a:rPr lang="en-GB" sz="2000" b="1" dirty="0" smtClean="0"/>
            <a:t> </a:t>
          </a:r>
          <a:r>
            <a:rPr lang="en-GB" sz="2000" b="1" dirty="0" err="1" smtClean="0"/>
            <a:t>olarak</a:t>
          </a:r>
          <a:r>
            <a:rPr lang="en-GB" sz="2000" b="1" dirty="0" smtClean="0"/>
            <a:t> </a:t>
          </a:r>
          <a:r>
            <a:rPr lang="en-GB" sz="2000" b="1" dirty="0" err="1" smtClean="0"/>
            <a:t>tekrarlayan</a:t>
          </a:r>
          <a:r>
            <a:rPr lang="en-GB" sz="2000" b="1" dirty="0" smtClean="0"/>
            <a:t> </a:t>
          </a:r>
          <a:r>
            <a:rPr lang="en-GB" sz="2000" b="1" dirty="0" err="1" smtClean="0"/>
            <a:t>saldırılarıdır</a:t>
          </a:r>
          <a:r>
            <a:rPr lang="en-GB" sz="2000" b="1" dirty="0" smtClean="0"/>
            <a:t>.”</a:t>
          </a:r>
          <a:endParaRPr lang="tr-TR" sz="2000" dirty="0"/>
        </a:p>
      </dgm:t>
    </dgm:pt>
    <dgm:pt modelId="{6CA359B9-2C06-43A5-B645-896EE57F65EF}" type="parTrans" cxnId="{5E2259D8-7991-42DC-820C-20C09D1BC10B}">
      <dgm:prSet/>
      <dgm:spPr/>
      <dgm:t>
        <a:bodyPr/>
        <a:lstStyle/>
        <a:p>
          <a:endParaRPr lang="tr-TR"/>
        </a:p>
      </dgm:t>
    </dgm:pt>
    <dgm:pt modelId="{1B8A7730-87DD-4330-819E-00A4A1E0BCA6}" type="sibTrans" cxnId="{5E2259D8-7991-42DC-820C-20C09D1BC10B}">
      <dgm:prSet/>
      <dgm:spPr/>
      <dgm:t>
        <a:bodyPr/>
        <a:lstStyle/>
        <a:p>
          <a:endParaRPr lang="tr-TR"/>
        </a:p>
      </dgm:t>
    </dgm:pt>
    <dgm:pt modelId="{685A4702-3F82-4BE7-860D-21C7649E25A3}" type="pres">
      <dgm:prSet presAssocID="{362DB6E8-1CED-4820-AE56-E43B4B6C8CCE}" presName="linear" presStyleCnt="0">
        <dgm:presLayoutVars>
          <dgm:animLvl val="lvl"/>
          <dgm:resizeHandles val="exact"/>
        </dgm:presLayoutVars>
      </dgm:prSet>
      <dgm:spPr/>
      <dgm:t>
        <a:bodyPr/>
        <a:lstStyle/>
        <a:p>
          <a:endParaRPr lang="tr-TR"/>
        </a:p>
      </dgm:t>
    </dgm:pt>
    <dgm:pt modelId="{6E214585-BB04-4DC0-8776-3819485D9941}" type="pres">
      <dgm:prSet presAssocID="{687982EC-77B3-48AE-BB88-B05EBB30789C}" presName="parentText" presStyleLbl="node1" presStyleIdx="0" presStyleCnt="1">
        <dgm:presLayoutVars>
          <dgm:chMax val="0"/>
          <dgm:bulletEnabled val="1"/>
        </dgm:presLayoutVars>
      </dgm:prSet>
      <dgm:spPr/>
      <dgm:t>
        <a:bodyPr/>
        <a:lstStyle/>
        <a:p>
          <a:endParaRPr lang="tr-TR"/>
        </a:p>
      </dgm:t>
    </dgm:pt>
  </dgm:ptLst>
  <dgm:cxnLst>
    <dgm:cxn modelId="{64C666C5-79E5-4D08-8206-80B006377F7F}" type="presOf" srcId="{362DB6E8-1CED-4820-AE56-E43B4B6C8CCE}" destId="{685A4702-3F82-4BE7-860D-21C7649E25A3}" srcOrd="0" destOrd="0" presId="urn:microsoft.com/office/officeart/2005/8/layout/vList2"/>
    <dgm:cxn modelId="{EAD31801-2CE7-4492-9647-3FA3E2C87473}" type="presOf" srcId="{687982EC-77B3-48AE-BB88-B05EBB30789C}" destId="{6E214585-BB04-4DC0-8776-3819485D9941}" srcOrd="0" destOrd="0" presId="urn:microsoft.com/office/officeart/2005/8/layout/vList2"/>
    <dgm:cxn modelId="{5E2259D8-7991-42DC-820C-20C09D1BC10B}" srcId="{362DB6E8-1CED-4820-AE56-E43B4B6C8CCE}" destId="{687982EC-77B3-48AE-BB88-B05EBB30789C}" srcOrd="0" destOrd="0" parTransId="{6CA359B9-2C06-43A5-B645-896EE57F65EF}" sibTransId="{1B8A7730-87DD-4330-819E-00A4A1E0BCA6}"/>
    <dgm:cxn modelId="{31443086-FB6E-42B8-AB50-A9F835FDF757}" type="presParOf" srcId="{685A4702-3F82-4BE7-860D-21C7649E25A3}" destId="{6E214585-BB04-4DC0-8776-3819485D9941}"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0991E-0E35-416F-B12B-15C5336EB2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E7320CC-7F81-4A7D-A081-B635FC7AD9F4}">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en-GB" sz="2000" b="1" dirty="0" smtClean="0"/>
            <a:t>“</a:t>
          </a:r>
          <a:r>
            <a:rPr lang="tr-TR" sz="2000" b="1" dirty="0" smtClean="0"/>
            <a:t>B</a:t>
          </a:r>
          <a:r>
            <a:rPr lang="en-GB" sz="2000" b="1" dirty="0" err="1" smtClean="0"/>
            <a:t>ir</a:t>
          </a:r>
          <a:r>
            <a:rPr lang="en-GB" sz="2000" b="1" dirty="0" smtClean="0"/>
            <a:t> </a:t>
          </a:r>
          <a:r>
            <a:rPr lang="en-GB" sz="2000" b="1" dirty="0" err="1" smtClean="0"/>
            <a:t>ya</a:t>
          </a:r>
          <a:r>
            <a:rPr lang="en-GB" sz="2000" b="1" dirty="0" smtClean="0"/>
            <a:t> da </a:t>
          </a:r>
          <a:r>
            <a:rPr lang="en-GB" sz="2000" b="1" dirty="0" err="1" smtClean="0"/>
            <a:t>daha</a:t>
          </a:r>
          <a:r>
            <a:rPr lang="en-GB" sz="2000" b="1" dirty="0" smtClean="0"/>
            <a:t> </a:t>
          </a:r>
          <a:r>
            <a:rPr lang="en-GB" sz="2000" b="1" dirty="0" err="1" smtClean="0"/>
            <a:t>fazla</a:t>
          </a:r>
          <a:r>
            <a:rPr lang="en-GB" sz="2000" b="1" dirty="0" smtClean="0"/>
            <a:t> </a:t>
          </a:r>
          <a:r>
            <a:rPr lang="tr-TR" sz="2000" b="1" dirty="0" smtClean="0"/>
            <a:t> </a:t>
          </a:r>
          <a:r>
            <a:rPr lang="en-GB" sz="2000" b="1" dirty="0" err="1" smtClean="0"/>
            <a:t>öğrencinin</a:t>
          </a:r>
          <a:r>
            <a:rPr lang="en-GB" sz="2000" b="1" dirty="0" smtClean="0"/>
            <a:t> </a:t>
          </a:r>
          <a:r>
            <a:rPr lang="en-GB" sz="2000" b="1" dirty="0" err="1" smtClean="0"/>
            <a:t>bir</a:t>
          </a:r>
          <a:r>
            <a:rPr lang="en-GB" sz="2000" b="1" dirty="0" smtClean="0"/>
            <a:t> </a:t>
          </a:r>
          <a:r>
            <a:rPr lang="en-GB" sz="2000" b="1" dirty="0" err="1" smtClean="0"/>
            <a:t>başka</a:t>
          </a:r>
          <a:r>
            <a:rPr lang="en-GB" sz="2000" b="1" dirty="0" smtClean="0"/>
            <a:t> </a:t>
          </a:r>
          <a:r>
            <a:rPr lang="en-GB" sz="2000" b="1" dirty="0" err="1" smtClean="0"/>
            <a:t>öğrenciye</a:t>
          </a:r>
          <a:r>
            <a:rPr lang="tr-TR" sz="2000" b="1" dirty="0" smtClean="0"/>
            <a:t> </a:t>
          </a:r>
          <a:r>
            <a:rPr lang="en-GB" sz="2000" b="1" dirty="0" smtClean="0"/>
            <a:t> (</a:t>
          </a:r>
          <a:r>
            <a:rPr lang="en-GB" sz="2000" b="1" dirty="0" err="1" smtClean="0"/>
            <a:t>mağdura</a:t>
          </a:r>
          <a:r>
            <a:rPr lang="en-GB" sz="2000" b="1" dirty="0" smtClean="0"/>
            <a:t>)  </a:t>
          </a:r>
          <a:r>
            <a:rPr lang="en-GB" sz="2000" b="1" u="sng" dirty="0" err="1" smtClean="0"/>
            <a:t>sürekli</a:t>
          </a:r>
          <a:r>
            <a:rPr lang="en-GB" sz="2000" b="1" u="sng" dirty="0" smtClean="0"/>
            <a:t> </a:t>
          </a:r>
          <a:r>
            <a:rPr lang="en-GB" sz="2000" b="1" u="sng" dirty="0" err="1" smtClean="0"/>
            <a:t>olarak</a:t>
          </a:r>
          <a:r>
            <a:rPr lang="en-GB" sz="2000" b="1" dirty="0" smtClean="0"/>
            <a:t> </a:t>
          </a:r>
          <a:r>
            <a:rPr lang="en-GB" sz="2000" b="1" u="sng" dirty="0" err="1" smtClean="0"/>
            <a:t>olumsuz</a:t>
          </a:r>
          <a:r>
            <a:rPr lang="en-GB" sz="2000" b="1" u="sng" dirty="0" smtClean="0"/>
            <a:t> </a:t>
          </a:r>
          <a:r>
            <a:rPr lang="en-GB" sz="2000" b="1" u="sng" dirty="0" err="1" smtClean="0"/>
            <a:t>eylemlerde</a:t>
          </a:r>
          <a:r>
            <a:rPr lang="en-GB" sz="2000" b="1" dirty="0" smtClean="0"/>
            <a:t> </a:t>
          </a:r>
          <a:r>
            <a:rPr lang="tr-TR" sz="2000" b="1" dirty="0" smtClean="0"/>
            <a:t> </a:t>
          </a:r>
          <a:r>
            <a:rPr lang="en-GB" sz="2000" b="1" dirty="0" err="1" smtClean="0"/>
            <a:t>bulunması”dır</a:t>
          </a:r>
          <a:r>
            <a:rPr lang="en-GB" sz="2000" b="1" dirty="0" smtClean="0"/>
            <a:t>.</a:t>
          </a:r>
          <a:endParaRPr lang="tr-TR" sz="2000" dirty="0"/>
        </a:p>
      </dgm:t>
    </dgm:pt>
    <dgm:pt modelId="{152ABCE9-A1CA-4126-8789-D291FF78AA86}" type="parTrans" cxnId="{1D343FF2-7D4E-48C3-8921-3C32F8E9446E}">
      <dgm:prSet/>
      <dgm:spPr/>
      <dgm:t>
        <a:bodyPr/>
        <a:lstStyle/>
        <a:p>
          <a:endParaRPr lang="tr-TR"/>
        </a:p>
      </dgm:t>
    </dgm:pt>
    <dgm:pt modelId="{58A77FDD-385B-446D-B1AC-D4034A5AAA3E}" type="sibTrans" cxnId="{1D343FF2-7D4E-48C3-8921-3C32F8E9446E}">
      <dgm:prSet/>
      <dgm:spPr/>
      <dgm:t>
        <a:bodyPr/>
        <a:lstStyle/>
        <a:p>
          <a:endParaRPr lang="tr-TR"/>
        </a:p>
      </dgm:t>
    </dgm:pt>
    <dgm:pt modelId="{5F0B4248-45A3-454C-A3CE-1BFF8C00D27A}" type="pres">
      <dgm:prSet presAssocID="{6910991E-0E35-416F-B12B-15C5336EB21E}" presName="linear" presStyleCnt="0">
        <dgm:presLayoutVars>
          <dgm:animLvl val="lvl"/>
          <dgm:resizeHandles val="exact"/>
        </dgm:presLayoutVars>
      </dgm:prSet>
      <dgm:spPr/>
      <dgm:t>
        <a:bodyPr/>
        <a:lstStyle/>
        <a:p>
          <a:endParaRPr lang="tr-TR"/>
        </a:p>
      </dgm:t>
    </dgm:pt>
    <dgm:pt modelId="{C8DD2F4B-7772-4830-BD26-746D0277DAD6}" type="pres">
      <dgm:prSet presAssocID="{EE7320CC-7F81-4A7D-A081-B635FC7AD9F4}" presName="parentText" presStyleLbl="node1" presStyleIdx="0" presStyleCnt="1" custLinFactNeighborX="176" custLinFactNeighborY="-24099">
        <dgm:presLayoutVars>
          <dgm:chMax val="0"/>
          <dgm:bulletEnabled val="1"/>
        </dgm:presLayoutVars>
      </dgm:prSet>
      <dgm:spPr/>
      <dgm:t>
        <a:bodyPr/>
        <a:lstStyle/>
        <a:p>
          <a:endParaRPr lang="tr-TR"/>
        </a:p>
      </dgm:t>
    </dgm:pt>
  </dgm:ptLst>
  <dgm:cxnLst>
    <dgm:cxn modelId="{DEB2D79A-8088-478B-8CCE-E2A25479AEE2}" type="presOf" srcId="{EE7320CC-7F81-4A7D-A081-B635FC7AD9F4}" destId="{C8DD2F4B-7772-4830-BD26-746D0277DAD6}" srcOrd="0" destOrd="0" presId="urn:microsoft.com/office/officeart/2005/8/layout/vList2"/>
    <dgm:cxn modelId="{1D343FF2-7D4E-48C3-8921-3C32F8E9446E}" srcId="{6910991E-0E35-416F-B12B-15C5336EB21E}" destId="{EE7320CC-7F81-4A7D-A081-B635FC7AD9F4}" srcOrd="0" destOrd="0" parTransId="{152ABCE9-A1CA-4126-8789-D291FF78AA86}" sibTransId="{58A77FDD-385B-446D-B1AC-D4034A5AAA3E}"/>
    <dgm:cxn modelId="{0E1D0360-91DC-4F11-B4ED-CC96A1E91189}" type="presOf" srcId="{6910991E-0E35-416F-B12B-15C5336EB21E}" destId="{5F0B4248-45A3-454C-A3CE-1BFF8C00D27A}" srcOrd="0" destOrd="0" presId="urn:microsoft.com/office/officeart/2005/8/layout/vList2"/>
    <dgm:cxn modelId="{1DD47EB7-4E28-4880-87B1-B93CEEEE0BFD}" type="presParOf" srcId="{5F0B4248-45A3-454C-A3CE-1BFF8C00D27A}" destId="{C8DD2F4B-7772-4830-BD26-746D0277DAD6}"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smtClean="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90BAC239-4B2B-4CF5-9D6C-41E841ABAC6F}" srcId="{983347AE-B7A7-4E57-A983-2E57EA78FB41}" destId="{D100E7A4-57C6-4CF8-8B1F-6A92CEFDE2A2}" srcOrd="0" destOrd="0" parTransId="{0994A1C1-F24C-4393-B01E-6ED986E8BC78}" sibTransId="{F929E65A-E812-4C90-BC58-D8701CADE340}"/>
    <dgm:cxn modelId="{9DDDE8E5-702F-469F-896A-1BF923F2F8AA}" type="presOf" srcId="{D100E7A4-57C6-4CF8-8B1F-6A92CEFDE2A2}" destId="{C061E707-B167-4814-80FA-EA4E25805DFB}" srcOrd="0" destOrd="0" presId="urn:microsoft.com/office/officeart/2005/8/layout/vList2"/>
    <dgm:cxn modelId="{9870DA51-2352-4D07-83B6-E7515DBFDAAC}" type="presOf" srcId="{983347AE-B7A7-4E57-A983-2E57EA78FB41}" destId="{677E1A66-61C0-44A9-BD1A-A352C1D14974}" srcOrd="0" destOrd="0" presId="urn:microsoft.com/office/officeart/2005/8/layout/vList2"/>
    <dgm:cxn modelId="{7EA82EA1-23F6-4325-820D-05973A994389}"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smtClean="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DAB51D91-5557-4DBA-8160-9B18877AD768}" type="presOf" srcId="{B8A9F803-A618-4348-A516-D0AA6FC1A69F}" destId="{87C0A317-B09F-494C-8DB5-F01A3D347064}" srcOrd="0" destOrd="0" presId="urn:microsoft.com/office/officeart/2005/8/layout/vList2"/>
    <dgm:cxn modelId="{E281C1E9-E576-477F-86AD-15E64BE10215}" type="presOf" srcId="{6927645B-205F-4F9D-8A70-2615AAA58938}" destId="{25E3DDBA-50C4-472D-9EC9-7002319BCA14}" srcOrd="0" destOrd="0" presId="urn:microsoft.com/office/officeart/2005/8/layout/vList2"/>
    <dgm:cxn modelId="{2AAFD22D-C1AC-4627-AC1A-EC59E30E4BF8}"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F7E42F-6405-44FD-87E3-941A6E988FB7}">
      <dsp:nvSpPr>
        <dsp:cNvPr id="0" name=""/>
        <dsp:cNvSpPr/>
      </dsp:nvSpPr>
      <dsp:spPr>
        <a:xfrm>
          <a:off x="0" y="167726"/>
          <a:ext cx="9144000" cy="1319175"/>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tr-TR" sz="5500" b="1" kern="1200" dirty="0" smtClean="0">
              <a:solidFill>
                <a:srgbClr val="FF0000"/>
              </a:solidFill>
            </a:rPr>
            <a:t>ŞİDDET VE AKRAN ZORBALIĞI</a:t>
          </a:r>
          <a:endParaRPr lang="tr-TR" sz="5500" b="1" kern="1200" dirty="0">
            <a:solidFill>
              <a:srgbClr val="FF0000"/>
            </a:solidFill>
          </a:endParaRPr>
        </a:p>
      </dsp:txBody>
      <dsp:txXfrm>
        <a:off x="0" y="167726"/>
        <a:ext cx="9144000" cy="131917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4F8CE6-EABE-4520-830D-09763F90AE6A}">
      <dsp:nvSpPr>
        <dsp:cNvPr id="0" name=""/>
        <dsp:cNvSpPr/>
      </dsp:nvSpPr>
      <dsp:spPr>
        <a:xfrm>
          <a:off x="0" y="27"/>
          <a:ext cx="10998958" cy="777867"/>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Şiddete-Zorbalığa Maruz Kalanların Hissettikleri</a:t>
          </a:r>
          <a:endParaRPr lang="tr-TR" sz="3600" kern="1200" dirty="0"/>
        </a:p>
      </dsp:txBody>
      <dsp:txXfrm>
        <a:off x="0" y="27"/>
        <a:ext cx="10998958" cy="77786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89EE0-FE8F-479F-9803-3679CE51CB4A}">
      <dsp:nvSpPr>
        <dsp:cNvPr id="0" name=""/>
        <dsp:cNvSpPr/>
      </dsp:nvSpPr>
      <dsp:spPr>
        <a:xfrm>
          <a:off x="0" y="0"/>
          <a:ext cx="10518610" cy="12168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Zorbalığa Uğrayanların Y</a:t>
          </a:r>
          <a:r>
            <a:rPr lang="en-GB" sz="4400" b="1" kern="1200" dirty="0" err="1" smtClean="0">
              <a:solidFill>
                <a:srgbClr val="FF0000"/>
              </a:solidFill>
            </a:rPr>
            <a:t>anlış</a:t>
          </a:r>
          <a:r>
            <a:rPr lang="en-GB" sz="4400" b="1" kern="1200" dirty="0" smtClean="0">
              <a:solidFill>
                <a:srgbClr val="FF0000"/>
              </a:solidFill>
            </a:rPr>
            <a:t> </a:t>
          </a:r>
          <a:r>
            <a:rPr lang="tr-TR" sz="4400" b="1" kern="1200" dirty="0" smtClean="0">
              <a:solidFill>
                <a:srgbClr val="FF0000"/>
              </a:solidFill>
            </a:rPr>
            <a:t>İ</a:t>
          </a:r>
          <a:r>
            <a:rPr lang="en-GB" sz="4400" b="1" kern="1200" dirty="0" err="1" smtClean="0">
              <a:solidFill>
                <a:srgbClr val="FF0000"/>
              </a:solidFill>
            </a:rPr>
            <a:t>nançlar</a:t>
          </a:r>
          <a:r>
            <a:rPr lang="tr-TR" sz="4400" b="1" kern="1200" dirty="0" smtClean="0">
              <a:solidFill>
                <a:srgbClr val="FF0000"/>
              </a:solidFill>
            </a:rPr>
            <a:t>ı</a:t>
          </a:r>
          <a:endParaRPr lang="tr-TR" sz="4400" kern="1200" dirty="0">
            <a:solidFill>
              <a:srgbClr val="FF0000"/>
            </a:solidFill>
          </a:endParaRPr>
        </a:p>
      </dsp:txBody>
      <dsp:txXfrm>
        <a:off x="0" y="0"/>
        <a:ext cx="10518610" cy="12168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6BCEEF-E72A-4E86-9C98-32B9974566EF}">
      <dsp:nvSpPr>
        <dsp:cNvPr id="0" name=""/>
        <dsp:cNvSpPr/>
      </dsp:nvSpPr>
      <dsp:spPr>
        <a:xfrm>
          <a:off x="0" y="119"/>
          <a:ext cx="10972800" cy="1142760"/>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tr-TR" sz="5400" b="1" kern="1200" dirty="0" smtClean="0">
              <a:solidFill>
                <a:srgbClr val="FF0000"/>
              </a:solidFill>
            </a:rPr>
            <a:t>UNUTMAYIN</a:t>
          </a:r>
          <a:endParaRPr lang="tr-TR" sz="5400" b="1" kern="1200" dirty="0">
            <a:solidFill>
              <a:srgbClr val="FF0000"/>
            </a:solidFill>
          </a:endParaRPr>
        </a:p>
      </dsp:txBody>
      <dsp:txXfrm>
        <a:off x="0" y="119"/>
        <a:ext cx="10972800" cy="114276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A69195-85FC-408C-A594-FE3DD0C62591}">
      <dsp:nvSpPr>
        <dsp:cNvPr id="0" name=""/>
        <dsp:cNvSpPr/>
      </dsp:nvSpPr>
      <dsp:spPr>
        <a:xfrm>
          <a:off x="0" y="181255"/>
          <a:ext cx="11059236" cy="24336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00B050"/>
              </a:solidFill>
            </a:rPr>
            <a:t>ÖFKENİZE HAKİM OLMAK </a:t>
          </a:r>
          <a:r>
            <a:rPr lang="tr-TR" sz="4400" b="1" kern="1200" dirty="0" smtClean="0">
              <a:solidFill>
                <a:srgbClr val="00B050"/>
              </a:solidFill>
            </a:rPr>
            <a:t>- KURALLARA </a:t>
          </a:r>
          <a:r>
            <a:rPr lang="tr-TR" sz="4400" b="1" kern="1200" dirty="0" smtClean="0">
              <a:solidFill>
                <a:srgbClr val="00B050"/>
              </a:solidFill>
            </a:rPr>
            <a:t>UYMAK KAVGA ETMEKTEN DAHA FAZLA CESARET VE EMEK İSTER.</a:t>
          </a:r>
          <a:endParaRPr lang="tr-TR" sz="4400" b="1" kern="1200" dirty="0">
            <a:solidFill>
              <a:srgbClr val="00B050"/>
            </a:solidFill>
          </a:endParaRPr>
        </a:p>
      </dsp:txBody>
      <dsp:txXfrm>
        <a:off x="0" y="181255"/>
        <a:ext cx="11059236" cy="24336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363094-EC00-455B-8A88-732D5429804C}">
      <dsp:nvSpPr>
        <dsp:cNvPr id="0" name=""/>
        <dsp:cNvSpPr/>
      </dsp:nvSpPr>
      <dsp:spPr>
        <a:xfrm>
          <a:off x="0" y="0"/>
          <a:ext cx="7014950" cy="86289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err="1" smtClean="0">
              <a:solidFill>
                <a:srgbClr val="FF0000"/>
              </a:solidFill>
            </a:rPr>
            <a:t>Seyirci</a:t>
          </a:r>
          <a:r>
            <a:rPr lang="en-GB" sz="4000" b="1" kern="1200" dirty="0" smtClean="0">
              <a:solidFill>
                <a:srgbClr val="FF0000"/>
              </a:solidFill>
            </a:rPr>
            <a:t> Ne </a:t>
          </a:r>
          <a:r>
            <a:rPr lang="en-GB" sz="4000" b="1" kern="1200" dirty="0" err="1" smtClean="0">
              <a:solidFill>
                <a:srgbClr val="FF0000"/>
              </a:solidFill>
            </a:rPr>
            <a:t>Yapabilir</a:t>
          </a:r>
          <a:r>
            <a:rPr lang="en-GB" sz="4000" b="1" kern="1200" dirty="0" smtClean="0">
              <a:solidFill>
                <a:srgbClr val="FF0000"/>
              </a:solidFill>
            </a:rPr>
            <a:t>?</a:t>
          </a:r>
          <a:endParaRPr lang="tr-TR" sz="4000" kern="1200" dirty="0">
            <a:solidFill>
              <a:srgbClr val="FF0000"/>
            </a:solidFill>
          </a:endParaRPr>
        </a:p>
      </dsp:txBody>
      <dsp:txXfrm>
        <a:off x="0" y="0"/>
        <a:ext cx="7014950" cy="862897"/>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A34D63-8CAD-406C-A4D7-0E5072B163D7}">
      <dsp:nvSpPr>
        <dsp:cNvPr id="0" name=""/>
        <dsp:cNvSpPr/>
      </dsp:nvSpPr>
      <dsp:spPr>
        <a:xfrm>
          <a:off x="0" y="399000"/>
          <a:ext cx="7283355" cy="448695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smtClean="0"/>
            <a:t>1. </a:t>
          </a:r>
          <a:r>
            <a:rPr lang="en-GB" sz="2500" b="1" kern="1200" dirty="0" err="1" smtClean="0"/>
            <a:t>Olayı</a:t>
          </a:r>
          <a:r>
            <a:rPr lang="en-GB" sz="2500" b="1" kern="1200" dirty="0" smtClean="0"/>
            <a:t> </a:t>
          </a:r>
          <a:r>
            <a:rPr lang="en-GB" sz="2500" b="1" kern="1200" dirty="0" err="1" smtClean="0"/>
            <a:t>izlemeye</a:t>
          </a:r>
          <a:r>
            <a:rPr lang="en-GB" sz="2500" b="1" kern="1200" dirty="0" smtClean="0"/>
            <a:t> </a:t>
          </a:r>
          <a:r>
            <a:rPr lang="en-GB" sz="2500" b="1" kern="1200" dirty="0" err="1" smtClean="0"/>
            <a:t>dalmayın</a:t>
          </a:r>
          <a:r>
            <a:rPr lang="tr-TR" sz="2500" b="1" kern="1200" dirty="0" smtClean="0"/>
            <a:t>!!!!</a:t>
          </a:r>
          <a:r>
            <a:rPr lang="en-GB" sz="2500" b="1" kern="1200" dirty="0" smtClean="0"/>
            <a:t/>
          </a:r>
          <a:br>
            <a:rPr lang="en-GB" sz="2500" b="1" kern="1200" dirty="0" smtClean="0"/>
          </a:br>
          <a:r>
            <a:rPr lang="en-GB" sz="2500" b="1" kern="1200" dirty="0" smtClean="0"/>
            <a:t>2. </a:t>
          </a:r>
          <a:r>
            <a:rPr lang="en-GB" sz="2500" b="1" kern="1200" dirty="0" err="1" smtClean="0"/>
            <a:t>Zorbaya</a:t>
          </a:r>
          <a:r>
            <a:rPr lang="en-GB" sz="2500" b="1" kern="1200" dirty="0" smtClean="0"/>
            <a:t> </a:t>
          </a:r>
          <a:r>
            <a:rPr lang="en-GB" sz="2500" b="1" kern="1200" dirty="0" err="1" smtClean="0"/>
            <a:t>durmasını</a:t>
          </a:r>
          <a:r>
            <a:rPr lang="en-GB" sz="2500" b="1" kern="1200" dirty="0" smtClean="0"/>
            <a:t> </a:t>
          </a:r>
          <a:r>
            <a:rPr lang="en-GB" sz="2500" b="1" kern="1200" dirty="0" err="1" smtClean="0"/>
            <a:t>söyleyin</a:t>
          </a:r>
          <a:r>
            <a:rPr lang="tr-TR" sz="2500" b="1" kern="1200" dirty="0" smtClean="0"/>
            <a:t>!!!!</a:t>
          </a:r>
          <a:r>
            <a:rPr lang="en-GB" sz="2500" b="1" kern="1200" dirty="0" smtClean="0"/>
            <a:t/>
          </a:r>
          <a:br>
            <a:rPr lang="en-GB" sz="2500" b="1" kern="1200" dirty="0" smtClean="0"/>
          </a:br>
          <a:r>
            <a:rPr lang="en-GB" sz="2500" b="1" kern="1200" dirty="0" smtClean="0"/>
            <a:t>3. </a:t>
          </a:r>
          <a:r>
            <a:rPr lang="en-GB" sz="2500" b="1" kern="1200" dirty="0" err="1" smtClean="0"/>
            <a:t>Zorbalığa</a:t>
          </a:r>
          <a:r>
            <a:rPr lang="en-GB" sz="2500" b="1" kern="1200" dirty="0" smtClean="0"/>
            <a:t> </a:t>
          </a:r>
          <a:r>
            <a:rPr lang="en-GB" sz="2500" b="1" kern="1200" dirty="0" err="1" smtClean="0"/>
            <a:t>maruz</a:t>
          </a:r>
          <a:r>
            <a:rPr lang="en-GB" sz="2500" b="1" kern="1200" dirty="0" smtClean="0"/>
            <a:t> </a:t>
          </a:r>
          <a:r>
            <a:rPr lang="en-GB" sz="2500" b="1" kern="1200" dirty="0" err="1" smtClean="0"/>
            <a:t>kalan</a:t>
          </a:r>
          <a:r>
            <a:rPr lang="en-GB" sz="2500" b="1" kern="1200" dirty="0" smtClean="0"/>
            <a:t> </a:t>
          </a:r>
          <a:r>
            <a:rPr lang="en-GB" sz="2500" b="1" kern="1200" dirty="0" err="1" smtClean="0"/>
            <a:t>kişiye</a:t>
          </a:r>
          <a:r>
            <a:rPr lang="en-GB" sz="2500" b="1" kern="1200" dirty="0" smtClean="0"/>
            <a:t> </a:t>
          </a:r>
          <a:r>
            <a:rPr lang="en-GB" sz="2500" b="1" kern="1200" dirty="0" err="1" smtClean="0"/>
            <a:t>iyi</a:t>
          </a:r>
          <a:r>
            <a:rPr lang="en-GB" sz="2500" b="1" kern="1200" dirty="0" smtClean="0"/>
            <a:t> </a:t>
          </a:r>
          <a:r>
            <a:rPr lang="en-GB" sz="2500" b="1" kern="1200" dirty="0" err="1" smtClean="0"/>
            <a:t>davranın</a:t>
          </a:r>
          <a:r>
            <a:rPr lang="tr-TR" sz="2500" b="1" kern="1200" dirty="0" smtClean="0"/>
            <a:t>!!!!</a:t>
          </a:r>
          <a:r>
            <a:rPr lang="en-GB" sz="2500" b="1" kern="1200" dirty="0" smtClean="0"/>
            <a:t/>
          </a:r>
          <a:br>
            <a:rPr lang="en-GB" sz="2500" b="1" kern="1200" dirty="0" smtClean="0"/>
          </a:br>
          <a:r>
            <a:rPr lang="en-GB" sz="2500" b="1" kern="1200" dirty="0" smtClean="0"/>
            <a:t>4. </a:t>
          </a:r>
          <a:r>
            <a:rPr lang="en-GB" sz="2500" b="1" kern="1200" dirty="0" err="1" smtClean="0"/>
            <a:t>Zorbalığa</a:t>
          </a:r>
          <a:r>
            <a:rPr lang="en-GB" sz="2500" b="1" kern="1200" dirty="0" smtClean="0"/>
            <a:t> </a:t>
          </a:r>
          <a:r>
            <a:rPr lang="en-GB" sz="2500" b="1" kern="1200" dirty="0" err="1" smtClean="0"/>
            <a:t>maruz</a:t>
          </a:r>
          <a:r>
            <a:rPr lang="en-GB" sz="2500" b="1" kern="1200" dirty="0" smtClean="0"/>
            <a:t> </a:t>
          </a:r>
          <a:r>
            <a:rPr lang="en-GB" sz="2500" b="1" kern="1200" dirty="0" err="1" smtClean="0"/>
            <a:t>kalan</a:t>
          </a:r>
          <a:r>
            <a:rPr lang="en-GB" sz="2500" b="1" kern="1200" dirty="0" smtClean="0"/>
            <a:t> </a:t>
          </a:r>
          <a:r>
            <a:rPr lang="en-GB" sz="2500" b="1" kern="1200" dirty="0" err="1" smtClean="0"/>
            <a:t>kişiyi</a:t>
          </a:r>
          <a:r>
            <a:rPr lang="en-GB" sz="2500" b="1" kern="1200" dirty="0" smtClean="0"/>
            <a:t> </a:t>
          </a:r>
          <a:r>
            <a:rPr lang="en-GB" sz="2500" b="1" kern="1200" dirty="0" err="1" smtClean="0"/>
            <a:t>sizinle</a:t>
          </a:r>
          <a:r>
            <a:rPr lang="en-GB" sz="2500" b="1" kern="1200" dirty="0" smtClean="0"/>
            <a:t> </a:t>
          </a:r>
          <a:r>
            <a:rPr lang="en-GB" sz="2500" b="1" kern="1200" dirty="0" err="1" smtClean="0"/>
            <a:t>gelmeye</a:t>
          </a:r>
          <a:r>
            <a:rPr lang="en-GB" sz="2500" b="1" kern="1200" dirty="0" smtClean="0"/>
            <a:t> </a:t>
          </a:r>
          <a:r>
            <a:rPr lang="en-GB" sz="2500" b="1" kern="1200" dirty="0" err="1" smtClean="0"/>
            <a:t>ikna</a:t>
          </a:r>
          <a:r>
            <a:rPr lang="en-GB" sz="2500" b="1" kern="1200" dirty="0" smtClean="0"/>
            <a:t> </a:t>
          </a:r>
          <a:r>
            <a:rPr lang="en-GB" sz="2500" b="1" kern="1200" dirty="0" err="1" smtClean="0"/>
            <a:t>edin</a:t>
          </a:r>
          <a:r>
            <a:rPr lang="tr-TR" sz="2500" b="1" kern="1200" dirty="0" smtClean="0"/>
            <a:t>!!!!</a:t>
          </a:r>
          <a:r>
            <a:rPr lang="en-GB" sz="2500" b="1" kern="1200" dirty="0" smtClean="0"/>
            <a:t/>
          </a:r>
          <a:br>
            <a:rPr lang="en-GB" sz="2500" b="1" kern="1200" dirty="0" smtClean="0"/>
          </a:br>
          <a:r>
            <a:rPr lang="en-GB" sz="2500" b="1" kern="1200" dirty="0" smtClean="0"/>
            <a:t>4. </a:t>
          </a:r>
          <a:r>
            <a:rPr lang="en-GB" sz="2500" b="1" kern="1200" dirty="0" err="1" smtClean="0"/>
            <a:t>Bir</a:t>
          </a:r>
          <a:r>
            <a:rPr lang="en-GB" sz="2500" b="1" kern="1200" dirty="0" smtClean="0"/>
            <a:t> </a:t>
          </a:r>
          <a:r>
            <a:rPr lang="en-GB" sz="2500" b="1" kern="1200" dirty="0" err="1" smtClean="0"/>
            <a:t>yetişkini</a:t>
          </a:r>
          <a:r>
            <a:rPr lang="en-GB" sz="2500" b="1" kern="1200" dirty="0" smtClean="0"/>
            <a:t> </a:t>
          </a:r>
          <a:r>
            <a:rPr lang="en-GB" sz="2500" b="1" kern="1200" dirty="0" err="1" smtClean="0"/>
            <a:t>olay</a:t>
          </a:r>
          <a:r>
            <a:rPr lang="en-GB" sz="2500" b="1" kern="1200" dirty="0" smtClean="0"/>
            <a:t> </a:t>
          </a:r>
          <a:r>
            <a:rPr lang="en-GB" sz="2500" b="1" kern="1200" dirty="0" err="1" smtClean="0"/>
            <a:t>yerine</a:t>
          </a:r>
          <a:r>
            <a:rPr lang="en-GB" sz="2500" b="1" kern="1200" dirty="0" smtClean="0"/>
            <a:t> </a:t>
          </a:r>
          <a:r>
            <a:rPr lang="en-GB" sz="2500" b="1" kern="1200" dirty="0" err="1" smtClean="0"/>
            <a:t>çağırın</a:t>
          </a:r>
          <a:r>
            <a:rPr lang="tr-TR" sz="2500" b="1" kern="1200" dirty="0" smtClean="0"/>
            <a:t>!!!!</a:t>
          </a:r>
          <a:r>
            <a:rPr lang="en-GB" sz="2500" b="1" kern="1200" dirty="0" smtClean="0"/>
            <a:t/>
          </a:r>
          <a:br>
            <a:rPr lang="en-GB" sz="2500" b="1" kern="1200" dirty="0" smtClean="0"/>
          </a:br>
          <a:r>
            <a:rPr lang="en-GB" sz="2500" b="1" kern="1200" dirty="0" smtClean="0"/>
            <a:t>5. </a:t>
          </a:r>
          <a:r>
            <a:rPr lang="en-GB" sz="2500" b="1" kern="1200" dirty="0" err="1" smtClean="0"/>
            <a:t>Sadece</a:t>
          </a:r>
          <a:r>
            <a:rPr lang="en-GB" sz="2500" b="1" kern="1200" dirty="0" smtClean="0"/>
            <a:t> </a:t>
          </a:r>
          <a:r>
            <a:rPr lang="en-GB" sz="2500" b="1" kern="1200" dirty="0" err="1" smtClean="0"/>
            <a:t>gülümsemenizle</a:t>
          </a:r>
          <a:r>
            <a:rPr lang="en-GB" sz="2500" b="1" kern="1200" dirty="0" smtClean="0"/>
            <a:t> de </a:t>
          </a:r>
          <a:r>
            <a:rPr lang="en-GB" sz="2500" b="1" kern="1200" dirty="0" err="1" smtClean="0"/>
            <a:t>olsa</a:t>
          </a:r>
          <a:r>
            <a:rPr lang="en-GB" sz="2500" b="1" kern="1200" dirty="0" smtClean="0"/>
            <a:t> </a:t>
          </a:r>
          <a:r>
            <a:rPr lang="en-GB" sz="2500" b="1" kern="1200" dirty="0" err="1" smtClean="0"/>
            <a:t>zorbaya</a:t>
          </a:r>
          <a:r>
            <a:rPr lang="en-GB" sz="2500" b="1" kern="1200" dirty="0" smtClean="0"/>
            <a:t> </a:t>
          </a:r>
          <a:r>
            <a:rPr lang="en-GB" sz="2500" b="1" kern="1200" dirty="0" err="1" smtClean="0"/>
            <a:t>güç</a:t>
          </a:r>
          <a:r>
            <a:rPr lang="en-GB" sz="2500" b="1" kern="1200" dirty="0" smtClean="0"/>
            <a:t> </a:t>
          </a:r>
          <a:r>
            <a:rPr lang="en-GB" sz="2500" b="1" kern="1200" dirty="0" err="1" smtClean="0"/>
            <a:t>vermeyin</a:t>
          </a:r>
          <a:r>
            <a:rPr lang="tr-TR" sz="2500" b="1" kern="1200" dirty="0" smtClean="0"/>
            <a:t>!!!!</a:t>
          </a:r>
          <a:r>
            <a:rPr lang="en-GB" sz="2500" b="1" kern="1200" dirty="0" smtClean="0"/>
            <a:t/>
          </a:r>
          <a:br>
            <a:rPr lang="en-GB" sz="2500" b="1" kern="1200" dirty="0" smtClean="0"/>
          </a:br>
          <a:r>
            <a:rPr lang="en-GB" sz="2500" b="1" kern="1200" dirty="0" smtClean="0"/>
            <a:t>6. </a:t>
          </a:r>
          <a:r>
            <a:rPr lang="en-GB" sz="2500" b="1" kern="1200" dirty="0" err="1" smtClean="0"/>
            <a:t>Ezilenle</a:t>
          </a:r>
          <a:r>
            <a:rPr lang="en-GB" sz="2500" b="1" kern="1200" dirty="0" smtClean="0"/>
            <a:t>, </a:t>
          </a:r>
          <a:r>
            <a:rPr lang="en-GB" sz="2500" b="1" kern="1200" dirty="0" err="1" smtClean="0"/>
            <a:t>yalnız</a:t>
          </a:r>
          <a:r>
            <a:rPr lang="en-GB" sz="2500" b="1" kern="1200" dirty="0" smtClean="0"/>
            <a:t> </a:t>
          </a:r>
          <a:r>
            <a:rPr lang="en-GB" sz="2500" b="1" kern="1200" dirty="0" err="1" smtClean="0"/>
            <a:t>ve</a:t>
          </a:r>
          <a:r>
            <a:rPr lang="en-GB" sz="2500" b="1" kern="1200" dirty="0" smtClean="0"/>
            <a:t> </a:t>
          </a:r>
          <a:r>
            <a:rPr lang="en-GB" sz="2500" b="1" kern="1200" dirty="0" err="1" smtClean="0"/>
            <a:t>mutsuz</a:t>
          </a:r>
          <a:r>
            <a:rPr lang="en-GB" sz="2500" b="1" kern="1200" dirty="0" smtClean="0"/>
            <a:t> </a:t>
          </a:r>
          <a:r>
            <a:rPr lang="en-GB" sz="2500" b="1" kern="1200" dirty="0" err="1" smtClean="0"/>
            <a:t>kişilerle</a:t>
          </a:r>
          <a:r>
            <a:rPr lang="en-GB" sz="2500" b="1" kern="1200" dirty="0" smtClean="0"/>
            <a:t> </a:t>
          </a:r>
          <a:r>
            <a:rPr lang="en-GB" sz="2500" b="1" kern="1200" dirty="0" err="1" smtClean="0"/>
            <a:t>arkadaş</a:t>
          </a:r>
          <a:r>
            <a:rPr lang="en-GB" sz="2500" b="1" kern="1200" dirty="0" smtClean="0"/>
            <a:t> </a:t>
          </a:r>
          <a:r>
            <a:rPr lang="en-GB" sz="2500" b="1" kern="1200" dirty="0" err="1" smtClean="0"/>
            <a:t>olun</a:t>
          </a:r>
          <a:r>
            <a:rPr lang="tr-TR" sz="2500" b="1" kern="1200" dirty="0" smtClean="0"/>
            <a:t>!</a:t>
          </a:r>
          <a:r>
            <a:rPr lang="en-GB" sz="2500" b="1" kern="1200" dirty="0" smtClean="0"/>
            <a:t/>
          </a:r>
          <a:br>
            <a:rPr lang="en-GB" sz="2500" b="1" kern="1200" dirty="0" smtClean="0"/>
          </a:br>
          <a:r>
            <a:rPr lang="en-GB" sz="2500" b="1" kern="1200" dirty="0" smtClean="0"/>
            <a:t>7. </a:t>
          </a:r>
          <a:r>
            <a:rPr lang="en-GB" sz="2500" b="1" kern="1200" dirty="0" err="1" smtClean="0"/>
            <a:t>Unutmayın</a:t>
          </a:r>
          <a:r>
            <a:rPr lang="en-GB" sz="2500" b="1" kern="1200" dirty="0" smtClean="0"/>
            <a:t>, </a:t>
          </a:r>
          <a:r>
            <a:rPr lang="en-GB" sz="2500" b="1" kern="1200" dirty="0" err="1" smtClean="0">
              <a:solidFill>
                <a:srgbClr val="FF0000"/>
              </a:solidFill>
            </a:rPr>
            <a:t>siz</a:t>
          </a:r>
          <a:r>
            <a:rPr lang="en-GB" sz="2500" b="1" kern="1200" dirty="0" smtClean="0">
              <a:solidFill>
                <a:srgbClr val="FF0000"/>
              </a:solidFill>
            </a:rPr>
            <a:t> de </a:t>
          </a:r>
          <a:r>
            <a:rPr lang="en-GB" sz="2500" b="1" kern="1200" dirty="0" err="1" smtClean="0">
              <a:solidFill>
                <a:srgbClr val="FF0000"/>
              </a:solidFill>
            </a:rPr>
            <a:t>bir</a:t>
          </a:r>
          <a:r>
            <a:rPr lang="en-GB" sz="2500" b="1" kern="1200" dirty="0" smtClean="0">
              <a:solidFill>
                <a:srgbClr val="FF0000"/>
              </a:solidFill>
            </a:rPr>
            <a:t> </a:t>
          </a:r>
          <a:r>
            <a:rPr lang="en-GB" sz="2500" b="1" kern="1200" dirty="0" err="1" smtClean="0">
              <a:solidFill>
                <a:srgbClr val="FF0000"/>
              </a:solidFill>
            </a:rPr>
            <a:t>gün</a:t>
          </a:r>
          <a:r>
            <a:rPr lang="en-GB" sz="2500" b="1" kern="1200" dirty="0" smtClean="0">
              <a:solidFill>
                <a:srgbClr val="FF0000"/>
              </a:solidFill>
            </a:rPr>
            <a:t> </a:t>
          </a:r>
          <a:r>
            <a:rPr lang="en-GB" sz="2500" b="1" kern="1200" dirty="0" err="1" smtClean="0">
              <a:solidFill>
                <a:srgbClr val="FF0000"/>
              </a:solidFill>
            </a:rPr>
            <a:t>zorbalığa</a:t>
          </a:r>
          <a:r>
            <a:rPr lang="en-GB" sz="2500" b="1" kern="1200" dirty="0" smtClean="0">
              <a:solidFill>
                <a:srgbClr val="FF0000"/>
              </a:solidFill>
            </a:rPr>
            <a:t> </a:t>
          </a:r>
          <a:r>
            <a:rPr lang="en-GB" sz="2500" b="1" kern="1200" dirty="0" err="1" smtClean="0">
              <a:solidFill>
                <a:srgbClr val="FF0000"/>
              </a:solidFill>
            </a:rPr>
            <a:t>maruz</a:t>
          </a:r>
          <a:r>
            <a:rPr lang="en-GB" sz="2500" b="1" kern="1200" dirty="0" smtClean="0">
              <a:solidFill>
                <a:srgbClr val="FF0000"/>
              </a:solidFill>
            </a:rPr>
            <a:t> </a:t>
          </a:r>
          <a:r>
            <a:rPr lang="en-GB" sz="2500" b="1" kern="1200" dirty="0" err="1" smtClean="0">
              <a:solidFill>
                <a:srgbClr val="FF0000"/>
              </a:solidFill>
            </a:rPr>
            <a:t>kalabilirsiniz</a:t>
          </a:r>
          <a:r>
            <a:rPr lang="en-GB" sz="2500" b="1" kern="1200" dirty="0" smtClean="0">
              <a:solidFill>
                <a:srgbClr val="FF0000"/>
              </a:solidFill>
            </a:rPr>
            <a:t>!</a:t>
          </a:r>
          <a:r>
            <a:rPr lang="tr-TR" sz="2500" b="1" kern="1200" dirty="0" smtClean="0">
              <a:solidFill>
                <a:srgbClr val="FF0000"/>
              </a:solidFill>
            </a:rPr>
            <a:t>!!!</a:t>
          </a:r>
          <a:endParaRPr lang="tr-TR" sz="2500" kern="1200" dirty="0">
            <a:solidFill>
              <a:srgbClr val="FF0000"/>
            </a:solidFill>
          </a:endParaRPr>
        </a:p>
      </dsp:txBody>
      <dsp:txXfrm>
        <a:off x="0" y="399000"/>
        <a:ext cx="7283355" cy="44869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8825DD-BF31-41B7-8EF4-7C86DB398AC1}">
      <dsp:nvSpPr>
        <dsp:cNvPr id="0" name=""/>
        <dsp:cNvSpPr/>
      </dsp:nvSpPr>
      <dsp:spPr>
        <a:xfrm>
          <a:off x="0" y="483"/>
          <a:ext cx="3501189" cy="91212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tr-TR" sz="4400" b="1" kern="1200" dirty="0" smtClean="0">
              <a:solidFill>
                <a:srgbClr val="FF0000"/>
              </a:solidFill>
            </a:rPr>
            <a:t>ŞİDDET</a:t>
          </a:r>
          <a:endParaRPr lang="tr-TR" sz="4800" kern="1200" dirty="0">
            <a:solidFill>
              <a:srgbClr val="FF0000"/>
            </a:solidFill>
          </a:endParaRPr>
        </a:p>
      </dsp:txBody>
      <dsp:txXfrm>
        <a:off x="0" y="483"/>
        <a:ext cx="3501189" cy="9121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A94760-C8AB-4667-A6AD-D88BE8986C98}">
      <dsp:nvSpPr>
        <dsp:cNvPr id="0" name=""/>
        <dsp:cNvSpPr/>
      </dsp:nvSpPr>
      <dsp:spPr>
        <a:xfrm>
          <a:off x="0" y="1118640"/>
          <a:ext cx="4409538" cy="24336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rgbClr val="FF0000"/>
              </a:solidFill>
            </a:rPr>
            <a:t>Şiddet, </a:t>
          </a:r>
          <a:r>
            <a:rPr lang="tr-TR" sz="2400" b="1" kern="1200" dirty="0" smtClean="0"/>
            <a:t>güç ve baskı uygulayarak insanların bedensel veya ruhsal açıdan zarar görmesine neden olan bireysel veya toplu hareketlerin tümüdür.</a:t>
          </a:r>
          <a:endParaRPr lang="tr-TR" sz="2400" kern="1200" dirty="0">
            <a:solidFill>
              <a:srgbClr val="FF0000"/>
            </a:solidFill>
          </a:endParaRPr>
        </a:p>
      </dsp:txBody>
      <dsp:txXfrm>
        <a:off x="0" y="1118640"/>
        <a:ext cx="4409538" cy="2433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D9F07A-FA6E-4A74-B84E-A51168495181}">
      <dsp:nvSpPr>
        <dsp:cNvPr id="0" name=""/>
        <dsp:cNvSpPr/>
      </dsp:nvSpPr>
      <dsp:spPr>
        <a:xfrm>
          <a:off x="0" y="15483"/>
          <a:ext cx="3597442" cy="613611"/>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GB" sz="3200" b="1" kern="1200" dirty="0" err="1" smtClean="0"/>
            <a:t>Akran</a:t>
          </a:r>
          <a:r>
            <a:rPr lang="en-GB" sz="3200" b="1" kern="1200" dirty="0" smtClean="0"/>
            <a:t> Zorbalığı </a:t>
          </a:r>
          <a:endParaRPr lang="tr-TR" sz="3200" kern="1200" dirty="0"/>
        </a:p>
      </dsp:txBody>
      <dsp:txXfrm>
        <a:off x="0" y="15483"/>
        <a:ext cx="3597442" cy="6136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214585-BB04-4DC0-8776-3819485D9941}">
      <dsp:nvSpPr>
        <dsp:cNvPr id="0" name=""/>
        <dsp:cNvSpPr/>
      </dsp:nvSpPr>
      <dsp:spPr>
        <a:xfrm>
          <a:off x="0" y="327"/>
          <a:ext cx="5591175" cy="1342369"/>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a:t>
          </a:r>
          <a:r>
            <a:rPr lang="tr-TR" sz="2000" b="1" kern="1200" dirty="0" smtClean="0"/>
            <a:t>G</a:t>
          </a:r>
          <a:r>
            <a:rPr lang="en-GB" sz="2000" b="1" kern="1200" dirty="0" err="1" smtClean="0"/>
            <a:t>üçlü</a:t>
          </a:r>
          <a:r>
            <a:rPr lang="en-GB" sz="2000" b="1" kern="1200" dirty="0" smtClean="0"/>
            <a:t> </a:t>
          </a:r>
          <a:r>
            <a:rPr lang="en-GB" sz="2000" b="1" kern="1200" dirty="0" err="1" smtClean="0"/>
            <a:t>durumdaki</a:t>
          </a:r>
          <a:r>
            <a:rPr lang="en-GB" sz="2000" b="1" kern="1200" dirty="0" smtClean="0"/>
            <a:t> </a:t>
          </a:r>
          <a:r>
            <a:rPr lang="en-GB" sz="2000" b="1" kern="1200" dirty="0" err="1" smtClean="0"/>
            <a:t>bir</a:t>
          </a:r>
          <a:r>
            <a:rPr lang="en-GB" sz="2000" b="1" kern="1200" dirty="0" smtClean="0"/>
            <a:t> </a:t>
          </a:r>
          <a:r>
            <a:rPr lang="en-GB" sz="2000" b="1" kern="1200" dirty="0" err="1" smtClean="0"/>
            <a:t>öğrencinin</a:t>
          </a:r>
          <a:r>
            <a:rPr lang="en-GB" sz="2000" b="1" kern="1200" dirty="0" smtClean="0"/>
            <a:t>; </a:t>
          </a:r>
          <a:r>
            <a:rPr lang="en-GB" sz="2000" b="1" kern="1200" dirty="0" err="1" smtClean="0"/>
            <a:t>kendi</a:t>
          </a:r>
          <a:r>
            <a:rPr lang="en-GB" sz="2000" b="1" kern="1200" dirty="0" smtClean="0"/>
            <a:t> </a:t>
          </a:r>
          <a:r>
            <a:rPr lang="en-GB" sz="2000" b="1" kern="1200" dirty="0" err="1" smtClean="0"/>
            <a:t>kazancı</a:t>
          </a:r>
          <a:r>
            <a:rPr lang="en-GB" sz="2000" b="1" kern="1200" dirty="0" smtClean="0"/>
            <a:t> </a:t>
          </a:r>
          <a:r>
            <a:rPr lang="en-GB" sz="2000" b="1" kern="1200" dirty="0" err="1" smtClean="0"/>
            <a:t>veya</a:t>
          </a:r>
          <a:r>
            <a:rPr lang="en-GB" sz="2000" b="1" kern="1200" dirty="0" smtClean="0"/>
            <a:t> </a:t>
          </a:r>
          <a:r>
            <a:rPr lang="en-GB" sz="2000" b="1" kern="1200" dirty="0" err="1" smtClean="0"/>
            <a:t>keyfi</a:t>
          </a:r>
          <a:r>
            <a:rPr lang="en-GB" sz="2000" b="1" kern="1200" dirty="0" smtClean="0"/>
            <a:t> </a:t>
          </a:r>
          <a:r>
            <a:rPr lang="en-GB" sz="2000" b="1" kern="1200" dirty="0" err="1" smtClean="0"/>
            <a:t>için</a:t>
          </a:r>
          <a:r>
            <a:rPr lang="en-GB" sz="2000" b="1" kern="1200" dirty="0" smtClean="0"/>
            <a:t>, </a:t>
          </a:r>
          <a:r>
            <a:rPr lang="en-GB" sz="2000" b="1" kern="1200" dirty="0" err="1" smtClean="0"/>
            <a:t>daha</a:t>
          </a:r>
          <a:r>
            <a:rPr lang="en-GB" sz="2000" b="1" kern="1200" dirty="0" smtClean="0"/>
            <a:t> </a:t>
          </a:r>
          <a:r>
            <a:rPr lang="en-GB" sz="2000" b="1" kern="1200" dirty="0" err="1" smtClean="0"/>
            <a:t>güçsüz</a:t>
          </a:r>
          <a:r>
            <a:rPr lang="en-GB" sz="2000" b="1" kern="1200" dirty="0" smtClean="0"/>
            <a:t> </a:t>
          </a:r>
          <a:r>
            <a:rPr lang="en-GB" sz="2000" b="1" kern="1200" dirty="0" err="1" smtClean="0"/>
            <a:t>olanlara</a:t>
          </a:r>
          <a:r>
            <a:rPr lang="en-GB" sz="2000" b="1" kern="1200" dirty="0" smtClean="0"/>
            <a:t> </a:t>
          </a:r>
          <a:r>
            <a:rPr lang="en-GB" sz="2000" b="1" kern="1200" dirty="0" err="1" smtClean="0"/>
            <a:t>karşı</a:t>
          </a:r>
          <a:r>
            <a:rPr lang="en-GB" sz="2000" b="1" kern="1200" dirty="0" smtClean="0"/>
            <a:t>, </a:t>
          </a:r>
          <a:r>
            <a:rPr lang="en-GB" sz="2000" b="1" kern="1200" dirty="0" err="1" smtClean="0"/>
            <a:t>sıkıntı</a:t>
          </a:r>
          <a:r>
            <a:rPr lang="en-GB" sz="2000" b="1" kern="1200" dirty="0" smtClean="0"/>
            <a:t> </a:t>
          </a:r>
          <a:r>
            <a:rPr lang="en-GB" sz="2000" b="1" kern="1200" dirty="0" err="1" smtClean="0"/>
            <a:t>vermek</a:t>
          </a:r>
          <a:r>
            <a:rPr lang="en-GB" sz="2000" b="1" kern="1200" dirty="0" smtClean="0"/>
            <a:t> </a:t>
          </a:r>
          <a:r>
            <a:rPr lang="en-GB" sz="2000" b="1" kern="1200" dirty="0" err="1" smtClean="0"/>
            <a:t>niyeti</a:t>
          </a:r>
          <a:r>
            <a:rPr lang="en-GB" sz="2000" b="1" kern="1200" dirty="0" smtClean="0"/>
            <a:t> </a:t>
          </a:r>
          <a:r>
            <a:rPr lang="en-GB" sz="2000" b="1" kern="1200" dirty="0" err="1" smtClean="0"/>
            <a:t>ile</a:t>
          </a:r>
          <a:r>
            <a:rPr lang="en-GB" sz="2000" b="1" kern="1200" dirty="0" smtClean="0"/>
            <a:t> </a:t>
          </a:r>
          <a:r>
            <a:rPr lang="en-GB" sz="2000" b="1" kern="1200" dirty="0" err="1" smtClean="0"/>
            <a:t>Fiziksel</a:t>
          </a:r>
          <a:r>
            <a:rPr lang="en-GB" sz="2000" b="1" kern="1200" dirty="0" smtClean="0"/>
            <a:t>, </a:t>
          </a:r>
          <a:r>
            <a:rPr lang="en-GB" sz="2000" b="1" kern="1200" dirty="0" err="1" smtClean="0"/>
            <a:t>Psikolojik</a:t>
          </a:r>
          <a:r>
            <a:rPr lang="en-GB" sz="2000" b="1" kern="1200" dirty="0" smtClean="0"/>
            <a:t>, </a:t>
          </a:r>
          <a:r>
            <a:rPr lang="en-GB" sz="2000" b="1" kern="1200" dirty="0" err="1" smtClean="0"/>
            <a:t>Sosyal</a:t>
          </a:r>
          <a:r>
            <a:rPr lang="en-GB" sz="2000" b="1" kern="1200" dirty="0" smtClean="0"/>
            <a:t> </a:t>
          </a:r>
          <a:r>
            <a:rPr lang="en-GB" sz="2000" b="1" kern="1200" dirty="0" err="1" smtClean="0"/>
            <a:t>veya</a:t>
          </a:r>
          <a:r>
            <a:rPr lang="en-GB" sz="2000" b="1" kern="1200" dirty="0" smtClean="0"/>
            <a:t> </a:t>
          </a:r>
          <a:r>
            <a:rPr lang="en-GB" sz="2000" b="1" kern="1200" dirty="0" err="1" smtClean="0"/>
            <a:t>Sözel</a:t>
          </a:r>
          <a:r>
            <a:rPr lang="en-GB" sz="2000" b="1" kern="1200" dirty="0" smtClean="0"/>
            <a:t> </a:t>
          </a:r>
          <a:r>
            <a:rPr lang="en-GB" sz="2000" b="1" kern="1200" dirty="0" err="1" smtClean="0"/>
            <a:t>olarak</a:t>
          </a:r>
          <a:r>
            <a:rPr lang="en-GB" sz="2000" b="1" kern="1200" dirty="0" smtClean="0"/>
            <a:t> </a:t>
          </a:r>
          <a:r>
            <a:rPr lang="en-GB" sz="2000" b="1" kern="1200" dirty="0" err="1" smtClean="0"/>
            <a:t>tekrarlayan</a:t>
          </a:r>
          <a:r>
            <a:rPr lang="en-GB" sz="2000" b="1" kern="1200" dirty="0" smtClean="0"/>
            <a:t> </a:t>
          </a:r>
          <a:r>
            <a:rPr lang="en-GB" sz="2000" b="1" kern="1200" dirty="0" err="1" smtClean="0"/>
            <a:t>saldırılarıdır</a:t>
          </a:r>
          <a:r>
            <a:rPr lang="en-GB" sz="2000" b="1" kern="1200" dirty="0" smtClean="0"/>
            <a:t>.”</a:t>
          </a:r>
          <a:endParaRPr lang="tr-TR" sz="2000" kern="1200" dirty="0"/>
        </a:p>
      </dsp:txBody>
      <dsp:txXfrm>
        <a:off x="0" y="327"/>
        <a:ext cx="5591175" cy="134236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DD2F4B-7772-4830-BD26-746D0277DAD6}">
      <dsp:nvSpPr>
        <dsp:cNvPr id="0" name=""/>
        <dsp:cNvSpPr/>
      </dsp:nvSpPr>
      <dsp:spPr>
        <a:xfrm>
          <a:off x="0" y="0"/>
          <a:ext cx="5591175" cy="1216800"/>
        </a:xfrm>
        <a:prstGeom prst="round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a:t>
          </a:r>
          <a:r>
            <a:rPr lang="tr-TR" sz="2000" b="1" kern="1200" dirty="0" smtClean="0"/>
            <a:t>B</a:t>
          </a:r>
          <a:r>
            <a:rPr lang="en-GB" sz="2000" b="1" kern="1200" dirty="0" err="1" smtClean="0"/>
            <a:t>ir</a:t>
          </a:r>
          <a:r>
            <a:rPr lang="en-GB" sz="2000" b="1" kern="1200" dirty="0" smtClean="0"/>
            <a:t> </a:t>
          </a:r>
          <a:r>
            <a:rPr lang="en-GB" sz="2000" b="1" kern="1200" dirty="0" err="1" smtClean="0"/>
            <a:t>ya</a:t>
          </a:r>
          <a:r>
            <a:rPr lang="en-GB" sz="2000" b="1" kern="1200" dirty="0" smtClean="0"/>
            <a:t> da </a:t>
          </a:r>
          <a:r>
            <a:rPr lang="en-GB" sz="2000" b="1" kern="1200" dirty="0" err="1" smtClean="0"/>
            <a:t>daha</a:t>
          </a:r>
          <a:r>
            <a:rPr lang="en-GB" sz="2000" b="1" kern="1200" dirty="0" smtClean="0"/>
            <a:t> </a:t>
          </a:r>
          <a:r>
            <a:rPr lang="en-GB" sz="2000" b="1" kern="1200" dirty="0" err="1" smtClean="0"/>
            <a:t>fazla</a:t>
          </a:r>
          <a:r>
            <a:rPr lang="en-GB" sz="2000" b="1" kern="1200" dirty="0" smtClean="0"/>
            <a:t> </a:t>
          </a:r>
          <a:r>
            <a:rPr lang="tr-TR" sz="2000" b="1" kern="1200" dirty="0" smtClean="0"/>
            <a:t> </a:t>
          </a:r>
          <a:r>
            <a:rPr lang="en-GB" sz="2000" b="1" kern="1200" dirty="0" err="1" smtClean="0"/>
            <a:t>öğrencinin</a:t>
          </a:r>
          <a:r>
            <a:rPr lang="en-GB" sz="2000" b="1" kern="1200" dirty="0" smtClean="0"/>
            <a:t> </a:t>
          </a:r>
          <a:r>
            <a:rPr lang="en-GB" sz="2000" b="1" kern="1200" dirty="0" err="1" smtClean="0"/>
            <a:t>bir</a:t>
          </a:r>
          <a:r>
            <a:rPr lang="en-GB" sz="2000" b="1" kern="1200" dirty="0" smtClean="0"/>
            <a:t> </a:t>
          </a:r>
          <a:r>
            <a:rPr lang="en-GB" sz="2000" b="1" kern="1200" dirty="0" err="1" smtClean="0"/>
            <a:t>başka</a:t>
          </a:r>
          <a:r>
            <a:rPr lang="en-GB" sz="2000" b="1" kern="1200" dirty="0" smtClean="0"/>
            <a:t> </a:t>
          </a:r>
          <a:r>
            <a:rPr lang="en-GB" sz="2000" b="1" kern="1200" dirty="0" err="1" smtClean="0"/>
            <a:t>öğrenciye</a:t>
          </a:r>
          <a:r>
            <a:rPr lang="tr-TR" sz="2000" b="1" kern="1200" dirty="0" smtClean="0"/>
            <a:t> </a:t>
          </a:r>
          <a:r>
            <a:rPr lang="en-GB" sz="2000" b="1" kern="1200" dirty="0" smtClean="0"/>
            <a:t> (</a:t>
          </a:r>
          <a:r>
            <a:rPr lang="en-GB" sz="2000" b="1" kern="1200" dirty="0" err="1" smtClean="0"/>
            <a:t>mağdura</a:t>
          </a:r>
          <a:r>
            <a:rPr lang="en-GB" sz="2000" b="1" kern="1200" dirty="0" smtClean="0"/>
            <a:t>)  </a:t>
          </a:r>
          <a:r>
            <a:rPr lang="en-GB" sz="2000" b="1" u="sng" kern="1200" dirty="0" err="1" smtClean="0"/>
            <a:t>sürekli</a:t>
          </a:r>
          <a:r>
            <a:rPr lang="en-GB" sz="2000" b="1" u="sng" kern="1200" dirty="0" smtClean="0"/>
            <a:t> </a:t>
          </a:r>
          <a:r>
            <a:rPr lang="en-GB" sz="2000" b="1" u="sng" kern="1200" dirty="0" err="1" smtClean="0"/>
            <a:t>olarak</a:t>
          </a:r>
          <a:r>
            <a:rPr lang="en-GB" sz="2000" b="1" kern="1200" dirty="0" smtClean="0"/>
            <a:t> </a:t>
          </a:r>
          <a:r>
            <a:rPr lang="en-GB" sz="2000" b="1" u="sng" kern="1200" dirty="0" err="1" smtClean="0"/>
            <a:t>olumsuz</a:t>
          </a:r>
          <a:r>
            <a:rPr lang="en-GB" sz="2000" b="1" u="sng" kern="1200" dirty="0" smtClean="0"/>
            <a:t> </a:t>
          </a:r>
          <a:r>
            <a:rPr lang="en-GB" sz="2000" b="1" u="sng" kern="1200" dirty="0" err="1" smtClean="0"/>
            <a:t>eylemlerde</a:t>
          </a:r>
          <a:r>
            <a:rPr lang="en-GB" sz="2000" b="1" kern="1200" dirty="0" smtClean="0"/>
            <a:t> </a:t>
          </a:r>
          <a:r>
            <a:rPr lang="tr-TR" sz="2000" b="1" kern="1200" dirty="0" smtClean="0"/>
            <a:t> </a:t>
          </a:r>
          <a:r>
            <a:rPr lang="en-GB" sz="2000" b="1" kern="1200" dirty="0" err="1" smtClean="0"/>
            <a:t>bulunması”dır</a:t>
          </a:r>
          <a:r>
            <a:rPr lang="en-GB" sz="2000" b="1" kern="1200" dirty="0" smtClean="0"/>
            <a:t>.</a:t>
          </a:r>
          <a:endParaRPr lang="tr-TR" sz="2000" kern="1200" dirty="0"/>
        </a:p>
      </dsp:txBody>
      <dsp:txXfrm>
        <a:off x="0" y="0"/>
        <a:ext cx="5591175" cy="12168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61E707-B167-4814-80FA-EA4E25805DFB}">
      <dsp:nvSpPr>
        <dsp:cNvPr id="0" name=""/>
        <dsp:cNvSpPr/>
      </dsp:nvSpPr>
      <dsp:spPr>
        <a:xfrm>
          <a:off x="0" y="0"/>
          <a:ext cx="5964072" cy="669642"/>
        </a:xfrm>
        <a:prstGeom prst="round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i="0" kern="1200" dirty="0" smtClean="0"/>
            <a:t>1- Fiziksel Zorbalık/Şiddet</a:t>
          </a:r>
          <a:endParaRPr lang="tr-TR" sz="3600" i="0" kern="1200" dirty="0"/>
        </a:p>
      </dsp:txBody>
      <dsp:txXfrm>
        <a:off x="0" y="0"/>
        <a:ext cx="5964072" cy="66964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C0A317-B09F-494C-8DB5-F01A3D347064}">
      <dsp:nvSpPr>
        <dsp:cNvPr id="0" name=""/>
        <dsp:cNvSpPr/>
      </dsp:nvSpPr>
      <dsp:spPr>
        <a:xfrm>
          <a:off x="0" y="107504"/>
          <a:ext cx="6100011" cy="678563"/>
        </a:xfrm>
        <a:prstGeom prst="round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kern="1200" dirty="0" smtClean="0"/>
            <a:t>2- Sözel Zorbalık/Şiddet</a:t>
          </a:r>
          <a:endParaRPr lang="tr-TR" sz="3600" kern="1200" dirty="0"/>
        </a:p>
      </dsp:txBody>
      <dsp:txXfrm>
        <a:off x="0" y="107504"/>
        <a:ext cx="6100011" cy="6785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pPr/>
              <a:t>02.03.2016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pPr/>
              <a:t>‹#›</a:t>
            </a:fld>
            <a:endParaRPr lang="tr-TR"/>
          </a:p>
        </p:txBody>
      </p:sp>
    </p:spTree>
    <p:extLst>
      <p:ext uri="{BB962C8B-B14F-4D97-AF65-F5344CB8AC3E}">
        <p14:creationId xmlns:p14="http://schemas.microsoft.com/office/powerpoint/2010/main" xmlns=""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4</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3918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Zorbalıkla karşılaşıldığında strese girmek ve yakın ilişkilerden çekilmek işe yarayan bir tavır değildir. Bu durum elbette ki rahatsız edicidir. Ancak unutmamak gerekir ki yaşamda karşılaşılan problemler çözüm üretilerek aşılır ve zorbalıkta çözülmesi gereken bir sorundur.</a:t>
            </a:r>
          </a:p>
          <a:p>
            <a:pPr lvl="0"/>
            <a:r>
              <a:rPr lang="tr-TR" sz="1200" dirty="0" smtClean="0"/>
              <a:t>Konuyla ilgili olarak okul yönetimi ve rehberlik servislerinin girişimlerine destek verebilir ve fikir önerebilirsiniz. Öğrenci temsilcileri olan okullarda temsilciler sizlere yardımcı olacaktır.</a:t>
            </a:r>
          </a:p>
          <a:p>
            <a:pPr lvl="0"/>
            <a:r>
              <a:rPr lang="tr-TR" sz="1200" dirty="0" smtClean="0"/>
              <a:t>Yeni öğrencilerle tanışıp, sınıf içindeki ortama kaynaşmalarına yardımcı olabilirsiz. Sınıf içinde olumlu ortam geliştikçe ve sosyal ilişkiler arttıkça şiddet yerini arkadaşlık ve güvene bırakmaktadır.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20</a:t>
            </a:fld>
            <a:endParaRPr lang="tr-TR"/>
          </a:p>
        </p:txBody>
      </p:sp>
    </p:spTree>
    <p:extLst>
      <p:ext uri="{BB962C8B-B14F-4D97-AF65-F5344CB8AC3E}">
        <p14:creationId xmlns:p14="http://schemas.microsoft.com/office/powerpoint/2010/main" xmlns="" val="49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Öğrenciler çeşitli etkinliklerde kişilerarası şiddeti eleştiren ve sonuçlarını ele alan konuşma ve çalışmalarla okul toplumunun ilgisini konuya çekebilirler. Unutulmamalıdır ki, eğitimci ve uzmanların şiddet ve zorbalıkla ilgili bilgilendirme ve vurgularına nazaran öğrencilerin konuyla ilgili bilgi verici faaliyetleri çok daha etkili olmaktadır.</a:t>
            </a:r>
          </a:p>
          <a:p>
            <a:pPr lvl="0"/>
            <a:r>
              <a:rPr lang="tr-TR" sz="1200" dirty="0" smtClean="0"/>
              <a:t>Okul gazetesi veya yayınlarında düzenli olarak konuya ilgi çeken yazılar yazılabilir veya yazı yarışmaları düzenlenebilir.</a:t>
            </a:r>
          </a:p>
          <a:p>
            <a:pPr lvl="0"/>
            <a:r>
              <a:rPr lang="tr-TR" sz="1200" dirty="0" smtClean="0"/>
              <a:t>Zorbalıkla karşılaşan veya böyle bir ihtimal taşıyan öğrenciler konuyu saklamak yerine aileleri, okuldaki öğretmen ve yöneticilerle derhal ilişkiye geçmelidirler. Bu konunun açığa vurulması utanılacak bir şey değildir. Aksine konun üzerine gidilmesi için gereklidir.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21</a:t>
            </a:fld>
            <a:endParaRPr lang="tr-TR"/>
          </a:p>
        </p:txBody>
      </p:sp>
    </p:spTree>
    <p:extLst>
      <p:ext uri="{BB962C8B-B14F-4D97-AF65-F5344CB8AC3E}">
        <p14:creationId xmlns:p14="http://schemas.microsoft.com/office/powerpoint/2010/main" xmlns="" val="9046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smtClean="0"/>
              <a:t>Zorbalar genelde çok fazla arkadaşı olmayan öğrencileri tercih etmeye çalışırlar. Güvenli bir paylaşımın yaşandığı arkadaş gruplarının varlığı, zorbalara karşı bir kalkan görevi görür. Arkadaşlık, sevgiye ve </a:t>
            </a:r>
            <a:r>
              <a:rPr lang="tr-TR" sz="1200" dirty="0" smtClean="0"/>
              <a:t>güvene dayalı yakın ilişkiler zorbaların en korkulu düşmanıdır. Okulda bir şekilde şiddete uğradığınızda bu konuda bir </a:t>
            </a:r>
            <a:r>
              <a:rPr lang="tr-TR" sz="1200" dirty="0" smtClean="0"/>
              <a:t>çözüm üretme işi öncelikle size düşmektedir. Ancak şunu da kabul etmek gerekir ki, kişinin </a:t>
            </a:r>
            <a:r>
              <a:rPr lang="tr-TR" sz="1200" dirty="0" smtClean="0"/>
              <a:t>kırılan </a:t>
            </a:r>
            <a:r>
              <a:rPr lang="tr-TR" sz="1200" dirty="0" smtClean="0"/>
              <a:t>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22</a:t>
            </a:fld>
            <a:endParaRPr lang="tr-TR"/>
          </a:p>
        </p:txBody>
      </p:sp>
    </p:spTree>
    <p:extLst>
      <p:ext uri="{BB962C8B-B14F-4D97-AF65-F5344CB8AC3E}">
        <p14:creationId xmlns:p14="http://schemas.microsoft.com/office/powerpoint/2010/main" xmlns="" val="89398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dirty="0" smtClean="0"/>
              <a:t>Unutmayın bir şekilde şiddete maruz kalan ilk öğrenci siz değilsiniz. Bu nedenle asla tuhaf veya başka öğrencilere göre güçsüz ve zayıf olduğunuz hissine kapılmayın. Pek çok insan benzer durumlarda benzer tepkileri verir. Hatta şiddet mağduru olan zorbalar bile… Ancak çözüm üretebilmek için ilk iş olayın şokunu üzerinizden atmaktır.</a:t>
            </a:r>
          </a:p>
          <a:p>
            <a:pPr lvl="0"/>
            <a:r>
              <a:rPr lang="tr-TR" sz="1200" dirty="0" smtClean="0"/>
              <a:t>Şiddete uğrayan bir öğrenci bu sorunu aşmak istiyor ise mutlaka ve mutlaka güvendiği bir yetişkine durumu anlatmak durumundadır. Bu kişi ailesinden bir kişi ve okuldaki öğretmenleri veya yöneticiler olabilir. Kabul etmek lazım ki, bu dünyanın en zor işlerinden biridir. Ancak yine de birlerini haberdar etmek şarttır.</a:t>
            </a:r>
          </a:p>
          <a:p>
            <a:pPr lvl="0"/>
            <a:r>
              <a:rPr lang="tr-TR" sz="1200" dirty="0" smtClean="0"/>
              <a:t>Hiç kimse şiddet ve zorbalıkla kendi kendine başa çıkmak zorunda değildir; zaten buna gerek de yoktur.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23</a:t>
            </a:fld>
            <a:endParaRPr lang="tr-TR"/>
          </a:p>
        </p:txBody>
      </p:sp>
    </p:spTree>
    <p:extLst>
      <p:ext uri="{BB962C8B-B14F-4D97-AF65-F5344CB8AC3E}">
        <p14:creationId xmlns:p14="http://schemas.microsoft.com/office/powerpoint/2010/main" xmlns="" val="204228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Şiddet ve zorbalığın bir şekilde sona ereceğini düşünmek genellikle işe yaramaz. Daha da kötüsü şiddet ve zorbalık gizlemeyle beslenir ve artar. Zorbalar bu durumu saklayan mağdurlara karşı daha da cesaretli davranmaya başlar.</a:t>
            </a:r>
            <a:br>
              <a:rPr lang="tr-TR" sz="1200" dirty="0" smtClean="0"/>
            </a:br>
            <a:r>
              <a:rPr lang="tr-TR" sz="1200" dirty="0" smtClean="0"/>
              <a:t>Öğretmen ve aileniz sizin aklınızı okuyamaz. Siz anlatmadığınız sürece onların sizin yaşadıklarınızdan haberi olmayacaktır. UNUTMAYIN! Bu konudan haberdar etmemekle onları korumuş ve canlarını sıkmamış olmuyorsunuz. Aksine, sizin yaşadıklarınızı sizden başka birisinden öğrenmeleri onları daha çok üzebilir.</a:t>
            </a:r>
            <a:br>
              <a:rPr lang="tr-TR" sz="1200" dirty="0" smtClean="0"/>
            </a:b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24</a:t>
            </a:fld>
            <a:endParaRPr lang="tr-TR"/>
          </a:p>
        </p:txBody>
      </p:sp>
    </p:spTree>
    <p:extLst>
      <p:ext uri="{BB962C8B-B14F-4D97-AF65-F5344CB8AC3E}">
        <p14:creationId xmlns:p14="http://schemas.microsoft.com/office/powerpoint/2010/main" xmlns="" val="765373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25</a:t>
            </a:fld>
            <a:endParaRPr lang="tr-TR"/>
          </a:p>
        </p:txBody>
      </p:sp>
    </p:spTree>
    <p:extLst>
      <p:ext uri="{BB962C8B-B14F-4D97-AF65-F5344CB8AC3E}">
        <p14:creationId xmlns:p14="http://schemas.microsoft.com/office/powerpoint/2010/main" xmlns="" val="291182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smtClean="0"/>
              <a:t>HIRSIZI KOVALAMAK SİZİN İŞİNİZ DEĞİL.</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26</a:t>
            </a:fld>
            <a:endParaRPr lang="tr-TR"/>
          </a:p>
        </p:txBody>
      </p:sp>
    </p:spTree>
    <p:extLst>
      <p:ext uri="{BB962C8B-B14F-4D97-AF65-F5344CB8AC3E}">
        <p14:creationId xmlns:p14="http://schemas.microsoft.com/office/powerpoint/2010/main" xmlns="" val="4112735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27</a:t>
            </a:fld>
            <a:endParaRPr lang="tr-TR"/>
          </a:p>
        </p:txBody>
      </p:sp>
    </p:spTree>
    <p:extLst>
      <p:ext uri="{BB962C8B-B14F-4D97-AF65-F5344CB8AC3E}">
        <p14:creationId xmlns:p14="http://schemas.microsoft.com/office/powerpoint/2010/main" xmlns="" val="307072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Size sözel olarak sataşan kişilerden uzaklaşabilir veya onlar yokmuş gibi davranabilir veya onların bulunduğu ortamlardan uzak durabilirsiniz. Unutmayın bunu yapmak korktuğunuz anlamına gelmez.</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30</a:t>
            </a:fld>
            <a:endParaRPr lang="tr-TR"/>
          </a:p>
        </p:txBody>
      </p:sp>
    </p:spTree>
    <p:extLst>
      <p:ext uri="{BB962C8B-B14F-4D97-AF65-F5344CB8AC3E}">
        <p14:creationId xmlns:p14="http://schemas.microsoft.com/office/powerpoint/2010/main" xmlns="" val="355835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a:t>
            </a:r>
            <a:r>
              <a:rPr lang="tr-TR" sz="1200" dirty="0" smtClean="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31</a:t>
            </a:fld>
            <a:endParaRPr lang="tr-TR"/>
          </a:p>
        </p:txBody>
      </p:sp>
    </p:spTree>
    <p:extLst>
      <p:ext uri="{BB962C8B-B14F-4D97-AF65-F5344CB8AC3E}">
        <p14:creationId xmlns:p14="http://schemas.microsoft.com/office/powerpoint/2010/main" xmlns="" val="28942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8</a:t>
            </a:fld>
            <a:endParaRPr lang="tr-TR" altLang="tr-TR"/>
          </a:p>
        </p:txBody>
      </p:sp>
    </p:spTree>
    <p:extLst>
      <p:ext uri="{BB962C8B-B14F-4D97-AF65-F5344CB8AC3E}">
        <p14:creationId xmlns:p14="http://schemas.microsoft.com/office/powerpoint/2010/main" xmlns="" val="613483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32</a:t>
            </a:fld>
            <a:endParaRPr lang="tr-TR"/>
          </a:p>
        </p:txBody>
      </p:sp>
    </p:spTree>
    <p:extLst>
      <p:ext uri="{BB962C8B-B14F-4D97-AF65-F5344CB8AC3E}">
        <p14:creationId xmlns:p14="http://schemas.microsoft.com/office/powerpoint/2010/main" xmlns="" val="1827671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36</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7718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9</a:t>
            </a:fld>
            <a:endParaRPr lang="tr-TR" altLang="tr-TR"/>
          </a:p>
        </p:txBody>
      </p:sp>
    </p:spTree>
    <p:extLst>
      <p:ext uri="{BB962C8B-B14F-4D97-AF65-F5344CB8AC3E}">
        <p14:creationId xmlns:p14="http://schemas.microsoft.com/office/powerpoint/2010/main" xmlns=""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3157693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01887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1454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16</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pPr eaLnBrk="1" hangingPunct="1"/>
            <a:endParaRPr lang="tr-TR" altLang="tr-TR" smtClean="0"/>
          </a:p>
        </p:txBody>
      </p:sp>
    </p:spTree>
    <p:extLst>
      <p:ext uri="{BB962C8B-B14F-4D97-AF65-F5344CB8AC3E}">
        <p14:creationId xmlns:p14="http://schemas.microsoft.com/office/powerpoint/2010/main" xmlns="" val="183433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Herkes zaman zaman olumsuz davranışlar sergileyebilir. Olumsuz davranışlarınızla ilişkili olarak bir an durup düşünürseniz, davranışın nedeni hakkında fikir sahibi olabilirsiniz. Birine kötü davranışlarda bulunduğunuzda karşıdakinin ne hissettiği hakkında lütfen bir düşünün. Bu davranışı ilk olarak niçin ortaya koyduğunuzu düşünün. Aynı zamanda birine kötü davranmanın size kendinizi nasıl hissettireceğini lütfen bir düşünün. Zorba davranışlarda bulunan bazı öğrencilerin evinde bu tip davranışlar için kötü örnek olan aile bireylerinin bulunması olasıdır. Son olarak da, yaşamınızda kontrol edemediğiniz bazı olaylara karşı öfke dolu olduğunuz için bu tip davranışlarla kontrolü ele almaya çalışıyor olabilirsiniz. </a:t>
            </a:r>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18</a:t>
            </a:fld>
            <a:endParaRPr lang="tr-TR"/>
          </a:p>
        </p:txBody>
      </p:sp>
    </p:spTree>
    <p:extLst>
      <p:ext uri="{BB962C8B-B14F-4D97-AF65-F5344CB8AC3E}">
        <p14:creationId xmlns:p14="http://schemas.microsoft.com/office/powerpoint/2010/main" xmlns="" val="3564182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pPr/>
              <a:t>19</a:t>
            </a:fld>
            <a:endParaRPr lang="tr-TR"/>
          </a:p>
        </p:txBody>
      </p:sp>
    </p:spTree>
    <p:extLst>
      <p:ext uri="{BB962C8B-B14F-4D97-AF65-F5344CB8AC3E}">
        <p14:creationId xmlns:p14="http://schemas.microsoft.com/office/powerpoint/2010/main" xmlns="" val="315216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408664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23455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1663501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609600" y="6245225"/>
            <a:ext cx="2844800" cy="476250"/>
          </a:xfrm>
        </p:spPr>
        <p:txBody>
          <a:bodyPr/>
          <a:lstStyle>
            <a:lvl1pPr>
              <a:defRPr/>
            </a:lvl1pPr>
          </a:lstStyle>
          <a:p>
            <a:fld id="{DFFD4E15-A3D4-4BDE-BACB-FDE8F8A40D1F}" type="datetime1">
              <a:rPr lang="tr-TR" altLang="tr-TR"/>
              <a:pPr/>
              <a:t>02.03.2016</a:t>
            </a:fld>
            <a:endParaRPr lang="tr-TR" altLang="tr-TR"/>
          </a:p>
        </p:txBody>
      </p:sp>
      <p:sp>
        <p:nvSpPr>
          <p:cNvPr id="6" name="Altbilgi Yer Tutucusu 5"/>
          <p:cNvSpPr>
            <a:spLocks noGrp="1"/>
          </p:cNvSpPr>
          <p:nvPr>
            <p:ph type="ftr" sz="quarter" idx="11"/>
          </p:nvPr>
        </p:nvSpPr>
        <p:spPr>
          <a:xfrm>
            <a:off x="4165600" y="6245225"/>
            <a:ext cx="3860800" cy="476250"/>
          </a:xfrm>
        </p:spPr>
        <p:txBody>
          <a:bodyPr/>
          <a:lstStyle>
            <a:lvl1pPr>
              <a:defRPr/>
            </a:lvl1pPr>
          </a:lstStyle>
          <a:p>
            <a:r>
              <a:rPr lang="tr-TR" altLang="tr-TR"/>
              <a:t>Mersin Rehberlik ve Araştırma Merkezi </a:t>
            </a:r>
          </a:p>
        </p:txBody>
      </p:sp>
      <p:sp>
        <p:nvSpPr>
          <p:cNvPr id="7" name="Slayt Numarası Yer Tutucusu 6"/>
          <p:cNvSpPr>
            <a:spLocks noGrp="1"/>
          </p:cNvSpPr>
          <p:nvPr>
            <p:ph type="sldNum" sz="quarter" idx="12"/>
          </p:nvPr>
        </p:nvSpPr>
        <p:spPr>
          <a:xfrm>
            <a:off x="8737600" y="6245225"/>
            <a:ext cx="2844800" cy="476250"/>
          </a:xfrm>
        </p:spPr>
        <p:txBody>
          <a:bodyPr/>
          <a:lstStyle>
            <a:lvl1pPr>
              <a:defRPr/>
            </a:lvl1pPr>
          </a:lstStyle>
          <a:p>
            <a:fld id="{0A2851A4-94DD-468B-B368-8B36540F3687}" type="slidenum">
              <a:rPr lang="tr-TR" altLang="tr-TR"/>
              <a:pPr/>
              <a:t>‹#›</a:t>
            </a:fld>
            <a:endParaRPr lang="tr-TR" altLang="tr-TR"/>
          </a:p>
        </p:txBody>
      </p:sp>
    </p:spTree>
    <p:extLst>
      <p:ext uri="{BB962C8B-B14F-4D97-AF65-F5344CB8AC3E}">
        <p14:creationId xmlns:p14="http://schemas.microsoft.com/office/powerpoint/2010/main" xmlns="" val="199734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77204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92551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062117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1189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94540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45896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7229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pPr/>
              <a:t>02.03.2016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333789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pPr/>
              <a:t>02.03.2016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pPr/>
              <a:t>‹#›</a:t>
            </a:fld>
            <a:endParaRPr lang="tr-TR"/>
          </a:p>
        </p:txBody>
      </p:sp>
    </p:spTree>
    <p:extLst>
      <p:ext uri="{BB962C8B-B14F-4D97-AF65-F5344CB8AC3E}">
        <p14:creationId xmlns:p14="http://schemas.microsoft.com/office/powerpoint/2010/main" xmlns="" val="2740781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16.jpeg"/><Relationship Id="rId7" Type="http://schemas.openxmlformats.org/officeDocument/2006/relationships/diagramData" Target="../diagrams/data10.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11" Type="http://schemas.microsoft.com/office/2007/relationships/diagramDrawing" Target="../diagrams/drawing10.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10.xml"/><Relationship Id="rId4" Type="http://schemas.openxmlformats.org/officeDocument/2006/relationships/image" Target="../media/image17.jpeg"/><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3.jpe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39.jpe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40.jpe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5.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566990" y="620714"/>
            <a:ext cx="7090578" cy="446485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6000" b="1" dirty="0"/>
              <a:t>OKULDA ŞİDDET VE AKRAN ZORBALIĞI </a:t>
            </a:r>
            <a:endParaRPr lang="tr-TR" sz="6000" b="1" dirty="0" smtClean="0"/>
          </a:p>
          <a:p>
            <a:pPr algn="ctr">
              <a:defRPr/>
            </a:pPr>
            <a:r>
              <a:rPr lang="tr-TR" sz="2400" b="1" dirty="0" smtClean="0"/>
              <a:t>ULUDERBENT SABANCI ÇOK PROGRAMLI ANADOLU LİSESİ</a:t>
            </a:r>
            <a:endParaRPr lang="tr-TR" sz="2400" b="1" dirty="0"/>
          </a:p>
        </p:txBody>
      </p:sp>
    </p:spTree>
    <p:extLst>
      <p:ext uri="{BB962C8B-B14F-4D97-AF65-F5344CB8AC3E}">
        <p14:creationId xmlns:p14="http://schemas.microsoft.com/office/powerpoint/2010/main" xmlns="" val="1958294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srcRect t="1369" b="1"/>
          <a:stretch/>
        </p:blipFill>
        <p:spPr>
          <a:xfrm>
            <a:off x="7653609" y="1672047"/>
            <a:ext cx="3733504" cy="3910149"/>
          </a:xfrm>
          <a:prstGeom prst="rect">
            <a:avLst/>
          </a:prstGeom>
        </p:spPr>
      </p:pic>
      <p:grpSp>
        <p:nvGrpSpPr>
          <p:cNvPr id="5" name="Grup 4"/>
          <p:cNvGrpSpPr/>
          <p:nvPr/>
        </p:nvGrpSpPr>
        <p:grpSpPr>
          <a:xfrm>
            <a:off x="2707105" y="232508"/>
            <a:ext cx="6460958"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tr-TR" sz="3600" b="1" dirty="0" smtClean="0"/>
                <a:t>3-</a:t>
              </a:r>
              <a:r>
                <a:rPr lang="tr-TR" sz="3600" b="1" kern="1200" dirty="0" smtClean="0"/>
                <a:t>Duygusal Zorbalık/Şiddet</a:t>
              </a:r>
              <a:endParaRPr lang="tr-TR" sz="3600" kern="1200" dirty="0"/>
            </a:p>
          </p:txBody>
        </p:sp>
      </p:grpSp>
      <p:pic>
        <p:nvPicPr>
          <p:cNvPr id="8" name="Resim 7"/>
          <p:cNvPicPr>
            <a:picLocks noChangeAspect="1"/>
          </p:cNvPicPr>
          <p:nvPr/>
        </p:nvPicPr>
        <p:blipFill>
          <a:blip r:embed="rId3" cstate="print"/>
          <a:stretch>
            <a:fillRect/>
          </a:stretch>
        </p:blipFill>
        <p:spPr>
          <a:xfrm>
            <a:off x="960514" y="1865395"/>
            <a:ext cx="5765139" cy="3770771"/>
          </a:xfrm>
          <a:prstGeom prst="rect">
            <a:avLst/>
          </a:prstGeom>
        </p:spPr>
      </p:pic>
    </p:spTree>
    <p:extLst>
      <p:ext uri="{BB962C8B-B14F-4D97-AF65-F5344CB8AC3E}">
        <p14:creationId xmlns:p14="http://schemas.microsoft.com/office/powerpoint/2010/main" xmlns="" val="281584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1180214" y="637953"/>
            <a:ext cx="8814391" cy="7868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Şiddet-Zorbalığın etkileri</a:t>
            </a:r>
            <a:endParaRPr lang="tr-TR" sz="3200" dirty="0">
              <a:solidFill>
                <a:schemeClr val="tx1"/>
              </a:solidFill>
            </a:endParaRPr>
          </a:p>
        </p:txBody>
      </p:sp>
      <p:sp>
        <p:nvSpPr>
          <p:cNvPr id="5" name="4 Oval"/>
          <p:cNvSpPr/>
          <p:nvPr/>
        </p:nvSpPr>
        <p:spPr>
          <a:xfrm>
            <a:off x="2083983" y="1594884"/>
            <a:ext cx="6507126" cy="5071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Beyin Kanamaları</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Kırıklar</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İç organ yaralanmaları</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Psikolojik rahatsızlıklar</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Okul fobisi</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Dışarı çıkmama</a:t>
            </a:r>
          </a:p>
          <a:p>
            <a:pPr marL="342900" lvl="0" indent="-342900" defTabSz="457200">
              <a:spcBef>
                <a:spcPts val="1000"/>
              </a:spcBef>
              <a:buClr>
                <a:srgbClr val="353535"/>
              </a:buClr>
              <a:buFont typeface="Wingdings 3" charset="2"/>
              <a:buChar char=""/>
            </a:pPr>
            <a:r>
              <a:rPr lang="tr-TR" sz="1700" dirty="0" smtClean="0">
                <a:solidFill>
                  <a:schemeClr val="tx1"/>
                </a:solidFill>
                <a:latin typeface="Comic Sans MS" pitchFamily="66" charset="0"/>
              </a:rPr>
              <a:t>Akademik başarıda düşüş </a:t>
            </a:r>
          </a:p>
          <a:p>
            <a:pPr algn="ctr"/>
            <a:endParaRPr lang="tr-T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pPr/>
              <a:t>12</a:t>
            </a:fld>
            <a:endParaRPr lang="tr-TR" altLang="tr-TR" dirty="0"/>
          </a:p>
        </p:txBody>
      </p:sp>
      <p:pic>
        <p:nvPicPr>
          <p:cNvPr id="36868" name="Picture 4" descr="21130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5795" y="1219022"/>
            <a:ext cx="2146300" cy="2376487"/>
          </a:xfrm>
          <a:prstGeom prst="rect">
            <a:avLst/>
          </a:prstGeom>
          <a:noFill/>
          <a:extLst>
            <a:ext uri="{909E8E84-426E-40DD-AFC4-6F175D3DCCD1}">
              <a14:hiddenFill xmlns:a14="http://schemas.microsoft.com/office/drawing/2010/main" xmlns="">
                <a:solidFill>
                  <a:srgbClr val="FFFFFF"/>
                </a:solidFill>
              </a14:hiddenFill>
            </a:ext>
          </a:extLst>
        </p:spPr>
      </p:pic>
      <p:pic>
        <p:nvPicPr>
          <p:cNvPr id="36869" name="Picture 5" descr="horro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7663" y="1270793"/>
            <a:ext cx="2449512" cy="2163762"/>
          </a:xfrm>
          <a:prstGeom prst="rect">
            <a:avLst/>
          </a:prstGeom>
          <a:noFill/>
          <a:extLst>
            <a:ext uri="{909E8E84-426E-40DD-AFC4-6F175D3DCCD1}">
              <a14:hiddenFill xmlns:a14="http://schemas.microsoft.com/office/drawing/2010/main" xmlns="">
                <a:solidFill>
                  <a:srgbClr val="FFFFFF"/>
                </a:solidFill>
              </a14:hiddenFill>
            </a:ext>
          </a:extLst>
        </p:spPr>
      </p:pic>
      <p:pic>
        <p:nvPicPr>
          <p:cNvPr id="36870" name="Picture 6" descr="depresyon_bunalim_stre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05670" y="4179889"/>
            <a:ext cx="2195513" cy="2195512"/>
          </a:xfrm>
          <a:prstGeom prst="rect">
            <a:avLst/>
          </a:prstGeom>
          <a:noFill/>
          <a:extLst>
            <a:ext uri="{909E8E84-426E-40DD-AFC4-6F175D3DCCD1}">
              <a14:hiddenFill xmlns:a14="http://schemas.microsoft.com/office/drawing/2010/main" xmlns="">
                <a:solidFill>
                  <a:srgbClr val="FFFFFF"/>
                </a:solidFill>
              </a14:hiddenFill>
            </a:ext>
          </a:extLst>
        </p:spPr>
      </p:pic>
      <p:pic>
        <p:nvPicPr>
          <p:cNvPr id="36871" name="Picture 7" descr="depresyon">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967663" y="4221164"/>
            <a:ext cx="2520950" cy="243522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Diyagram 1"/>
          <p:cNvGraphicFramePr/>
          <p:nvPr>
            <p:extLst>
              <p:ext uri="{D42A27DB-BD31-4B8C-83A1-F6EECF244321}">
                <p14:modId xmlns:p14="http://schemas.microsoft.com/office/powerpoint/2010/main" xmlns="" val="2763029616"/>
              </p:ext>
            </p:extLst>
          </p:nvPr>
        </p:nvGraphicFramePr>
        <p:xfrm>
          <a:off x="354843" y="218365"/>
          <a:ext cx="10998958"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4204342" y="1196975"/>
            <a:ext cx="2715074"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smtClean="0">
                <a:solidFill>
                  <a:srgbClr val="FF0000"/>
                </a:solidFill>
              </a:rPr>
              <a:t>Pişmanlık</a:t>
            </a:r>
            <a:endParaRPr lang="tr-TR" altLang="tr-TR" sz="2800" b="1" dirty="0">
              <a:solidFill>
                <a:srgbClr val="FF0000"/>
              </a:solidFill>
            </a:endParaRPr>
          </a:p>
        </p:txBody>
      </p:sp>
    </p:spTree>
    <p:extLst>
      <p:ext uri="{BB962C8B-B14F-4D97-AF65-F5344CB8AC3E}">
        <p14:creationId xmlns:p14="http://schemas.microsoft.com/office/powerpoint/2010/main" xmlns="" val="2014695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xmlns="" val="25583295"/>
              </p:ext>
            </p:extLst>
          </p:nvPr>
        </p:nvGraphicFramePr>
        <p:xfrm>
          <a:off x="886470" y="239154"/>
          <a:ext cx="10518610"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0" name="Picture 4" descr="https://encrypted-tbn3.gstatic.com/images?q=tbn:ANd9GcSAavA3cv8PeP-n923GRSM_0B0URs4E1AkyQnlIQYYEUHhtjzU0"/>
          <p:cNvPicPr>
            <a:picLocks noChangeAspect="1" noChangeArrowheads="1"/>
          </p:cNvPicPr>
          <p:nvPr/>
        </p:nvPicPr>
        <p:blipFill>
          <a:blip r:embed="rId8" cstate="print"/>
          <a:srcRect/>
          <a:stretch>
            <a:fillRect/>
          </a:stretch>
        </p:blipFill>
        <p:spPr bwMode="auto">
          <a:xfrm>
            <a:off x="1111898" y="2052085"/>
            <a:ext cx="8648791" cy="4589442"/>
          </a:xfrm>
          <a:prstGeom prst="rect">
            <a:avLst/>
          </a:prstGeom>
          <a:noFill/>
        </p:spPr>
      </p:pic>
    </p:spTree>
    <p:extLst>
      <p:ext uri="{BB962C8B-B14F-4D97-AF65-F5344CB8AC3E}">
        <p14:creationId xmlns:p14="http://schemas.microsoft.com/office/powerpoint/2010/main" xmlns="" val="1740205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237415" y="532264"/>
            <a:ext cx="8820150" cy="1121172"/>
          </a:xfrm>
          <a:prstGeom prst="rect">
            <a:avLst/>
          </a:prstGeom>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solidFill>
                  <a:srgbClr val="FF0000"/>
                </a:solidFill>
                <a:latin typeface="+mn-lt"/>
              </a:rPr>
              <a:t>    </a:t>
            </a:r>
            <a:r>
              <a:rPr lang="en-GB" altLang="tr-TR" sz="2800" b="1" dirty="0">
                <a:solidFill>
                  <a:srgbClr val="002060"/>
                </a:solidFill>
                <a:latin typeface="+mn-lt"/>
              </a:rPr>
              <a:t>1. </a:t>
            </a:r>
            <a:r>
              <a:rPr lang="en-GB" altLang="tr-TR" sz="2800" b="1" dirty="0" err="1">
                <a:solidFill>
                  <a:srgbClr val="002060"/>
                </a:solidFill>
                <a:latin typeface="+mn-lt"/>
              </a:rPr>
              <a:t>Zorbalıktan</a:t>
            </a:r>
            <a:r>
              <a:rPr lang="en-GB" altLang="tr-TR" sz="2800" b="1" dirty="0">
                <a:solidFill>
                  <a:srgbClr val="002060"/>
                </a:solidFill>
                <a:latin typeface="+mn-lt"/>
              </a:rPr>
              <a:t> </a:t>
            </a:r>
            <a:r>
              <a:rPr lang="en-GB" altLang="tr-TR" sz="2800" b="1" dirty="0" err="1">
                <a:solidFill>
                  <a:srgbClr val="002060"/>
                </a:solidFill>
                <a:latin typeface="+mn-lt"/>
              </a:rPr>
              <a:t>yalnızca</a:t>
            </a:r>
            <a:r>
              <a:rPr lang="en-GB" altLang="tr-TR" sz="2800" b="1" dirty="0">
                <a:solidFill>
                  <a:srgbClr val="002060"/>
                </a:solidFill>
                <a:latin typeface="+mn-lt"/>
              </a:rPr>
              <a:t> </a:t>
            </a:r>
            <a:r>
              <a:rPr lang="en-GB" altLang="tr-TR" sz="2800" b="1" dirty="0" smtClean="0">
                <a:solidFill>
                  <a:srgbClr val="002060"/>
                </a:solidFill>
                <a:latin typeface="+mn-lt"/>
              </a:rPr>
              <a:t>“HANIM EVLATLARI” </a:t>
            </a:r>
            <a:r>
              <a:rPr lang="en-GB" altLang="tr-TR" sz="2800" b="1" dirty="0" err="1">
                <a:solidFill>
                  <a:srgbClr val="002060"/>
                </a:solidFill>
                <a:latin typeface="+mn-lt"/>
              </a:rPr>
              <a:t>yakınır</a:t>
            </a:r>
            <a:r>
              <a:rPr lang="en-GB" altLang="tr-TR" sz="2800" b="1" dirty="0" smtClean="0">
                <a:solidFill>
                  <a:srgbClr val="FF0000"/>
                </a:solidFill>
                <a:latin typeface="+mn-lt"/>
              </a:rPr>
              <a:t>.</a:t>
            </a:r>
            <a:endParaRPr lang="en-GB" altLang="tr-TR" sz="2800" b="1" dirty="0">
              <a:solidFill>
                <a:srgbClr val="FF0000"/>
              </a:solidFill>
              <a:latin typeface="+mn-lt"/>
            </a:endParaRPr>
          </a:p>
        </p:txBody>
      </p:sp>
      <p:sp>
        <p:nvSpPr>
          <p:cNvPr id="34819"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021559" y="3619768"/>
            <a:ext cx="8710968" cy="3108543"/>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nSpc>
                <a:spcPct val="100000"/>
              </a:lnSpc>
              <a:buClr>
                <a:srgbClr val="E5E5FF"/>
              </a:buClr>
            </a:pPr>
            <a:r>
              <a:rPr lang="en-GB" altLang="tr-TR" sz="2800" b="1" u="sng" dirty="0" err="1" smtClean="0">
                <a:solidFill>
                  <a:srgbClr val="00B050"/>
                </a:solidFill>
              </a:rPr>
              <a:t>Doğrusu</a:t>
            </a:r>
            <a:r>
              <a:rPr lang="en-GB" altLang="tr-TR" sz="2800" b="1" u="sng" dirty="0">
                <a:solidFill>
                  <a:srgbClr val="00B050"/>
                </a:solidFill>
              </a:rPr>
              <a:t>:</a:t>
            </a:r>
            <a:r>
              <a:rPr lang="en-GB" altLang="tr-TR" sz="2800" b="1" dirty="0">
                <a:solidFill>
                  <a:srgbClr val="00B050"/>
                </a:solidFill>
              </a:rPr>
              <a:t> </a:t>
            </a:r>
            <a:r>
              <a:rPr lang="tr-TR" altLang="tr-TR" sz="2800" b="1" dirty="0" smtClean="0">
                <a:solidFill>
                  <a:srgbClr val="00B050"/>
                </a:solidFill>
              </a:rPr>
              <a:t>  </a:t>
            </a:r>
          </a:p>
          <a:p>
            <a:pPr>
              <a:lnSpc>
                <a:spcPct val="100000"/>
              </a:lnSpc>
              <a:buClr>
                <a:srgbClr val="E5E5FF"/>
              </a:buClr>
            </a:pPr>
            <a:r>
              <a:rPr lang="tr-TR" altLang="tr-TR" sz="2800" b="1" dirty="0" smtClean="0">
                <a:solidFill>
                  <a:srgbClr val="00B050"/>
                </a:solidFill>
              </a:rPr>
              <a:t> </a:t>
            </a:r>
          </a:p>
          <a:p>
            <a:pPr>
              <a:lnSpc>
                <a:spcPct val="100000"/>
              </a:lnSpc>
              <a:buClr>
                <a:srgbClr val="E5E5FF"/>
              </a:buClr>
            </a:pPr>
            <a:r>
              <a:rPr lang="en-GB" altLang="tr-TR" sz="2800" b="1" dirty="0" err="1" smtClean="0">
                <a:solidFill>
                  <a:srgbClr val="00B050"/>
                </a:solidFill>
              </a:rPr>
              <a:t>Sizlerin</a:t>
            </a:r>
            <a:r>
              <a:rPr lang="en-GB" altLang="tr-TR" sz="2800" b="1" dirty="0" smtClean="0">
                <a:solidFill>
                  <a:srgbClr val="00B050"/>
                </a:solidFill>
              </a:rPr>
              <a:t> </a:t>
            </a:r>
            <a:r>
              <a:rPr lang="en-GB" altLang="tr-TR" sz="2800" b="1" dirty="0" err="1">
                <a:solidFill>
                  <a:srgbClr val="00B050"/>
                </a:solidFill>
              </a:rPr>
              <a:t>zorbalıktan</a:t>
            </a:r>
            <a:r>
              <a:rPr lang="en-GB" altLang="tr-TR" sz="2800" b="1" dirty="0">
                <a:solidFill>
                  <a:srgbClr val="00B050"/>
                </a:solidFill>
              </a:rPr>
              <a:t> </a:t>
            </a:r>
            <a:r>
              <a:rPr lang="en-GB" altLang="tr-TR" sz="2800" b="1" dirty="0" err="1">
                <a:solidFill>
                  <a:srgbClr val="00B050"/>
                </a:solidFill>
              </a:rPr>
              <a:t>şikayet</a:t>
            </a:r>
            <a:r>
              <a:rPr lang="en-GB" altLang="tr-TR" sz="2800" b="1" dirty="0">
                <a:solidFill>
                  <a:srgbClr val="00B050"/>
                </a:solidFill>
              </a:rPr>
              <a:t> </a:t>
            </a:r>
            <a:r>
              <a:rPr lang="en-GB" altLang="tr-TR" sz="2800" b="1" dirty="0" err="1">
                <a:solidFill>
                  <a:srgbClr val="00B050"/>
                </a:solidFill>
              </a:rPr>
              <a:t>etmeniz</a:t>
            </a:r>
            <a:r>
              <a:rPr lang="en-GB" altLang="tr-TR" sz="2800" b="1" dirty="0">
                <a:solidFill>
                  <a:srgbClr val="00B050"/>
                </a:solidFill>
              </a:rPr>
              <a:t> </a:t>
            </a:r>
            <a:r>
              <a:rPr lang="en-GB" altLang="tr-TR" sz="2800" b="1" dirty="0" smtClean="0">
                <a:solidFill>
                  <a:srgbClr val="00B050"/>
                </a:solidFill>
              </a:rPr>
              <a:t>“</a:t>
            </a:r>
            <a:r>
              <a:rPr lang="en-GB" altLang="tr-TR" sz="2800" b="1" dirty="0" err="1" smtClean="0">
                <a:solidFill>
                  <a:srgbClr val="00B050"/>
                </a:solidFill>
              </a:rPr>
              <a:t>Hanım</a:t>
            </a:r>
            <a:r>
              <a:rPr lang="en-GB" altLang="tr-TR" sz="2800" b="1" dirty="0" smtClean="0">
                <a:solidFill>
                  <a:srgbClr val="00B050"/>
                </a:solidFill>
              </a:rPr>
              <a:t> </a:t>
            </a:r>
            <a:r>
              <a:rPr lang="en-GB" altLang="tr-TR" sz="2800" b="1" dirty="0" err="1" smtClean="0">
                <a:solidFill>
                  <a:srgbClr val="00B050"/>
                </a:solidFill>
              </a:rPr>
              <a:t>Evladı</a:t>
            </a:r>
            <a:r>
              <a:rPr lang="en-GB" altLang="tr-TR" sz="2800" b="1" dirty="0" smtClean="0">
                <a:solidFill>
                  <a:srgbClr val="00B050"/>
                </a:solidFill>
              </a:rPr>
              <a:t>” </a:t>
            </a:r>
            <a:r>
              <a:rPr lang="en-GB" altLang="tr-TR" sz="2800" b="1" dirty="0" err="1">
                <a:solidFill>
                  <a:srgbClr val="00B050"/>
                </a:solidFill>
              </a:rPr>
              <a:t>olduğunuz</a:t>
            </a:r>
            <a:r>
              <a:rPr lang="en-GB" altLang="tr-TR" sz="2800" b="1" dirty="0">
                <a:solidFill>
                  <a:srgbClr val="00B050"/>
                </a:solidFill>
              </a:rPr>
              <a:t> </a:t>
            </a:r>
            <a:r>
              <a:rPr lang="en-GB" altLang="tr-TR" sz="2800" b="1" dirty="0" err="1">
                <a:solidFill>
                  <a:srgbClr val="00B050"/>
                </a:solidFill>
              </a:rPr>
              <a:t>anlamına</a:t>
            </a:r>
            <a:r>
              <a:rPr lang="en-GB" altLang="tr-TR" sz="2800" b="1" dirty="0">
                <a:solidFill>
                  <a:srgbClr val="00B050"/>
                </a:solidFill>
              </a:rPr>
              <a:t> </a:t>
            </a:r>
            <a:r>
              <a:rPr lang="en-GB" altLang="tr-TR" sz="2800" b="1" dirty="0" err="1">
                <a:solidFill>
                  <a:srgbClr val="00B050"/>
                </a:solidFill>
              </a:rPr>
              <a:t>gelmez</a:t>
            </a:r>
            <a:r>
              <a:rPr lang="en-GB" altLang="tr-TR" sz="2800" b="1" dirty="0">
                <a:solidFill>
                  <a:srgbClr val="00B050"/>
                </a:solidFill>
              </a:rPr>
              <a:t>. </a:t>
            </a:r>
            <a:r>
              <a:rPr lang="en-GB" altLang="tr-TR" sz="2800" b="1" dirty="0" err="1" smtClean="0">
                <a:solidFill>
                  <a:srgbClr val="00B050"/>
                </a:solidFill>
              </a:rPr>
              <a:t>Zorbalık</a:t>
            </a:r>
            <a:r>
              <a:rPr lang="en-GB" altLang="tr-TR" sz="2800" b="1" dirty="0">
                <a:solidFill>
                  <a:srgbClr val="00B050"/>
                </a:solidFill>
              </a:rPr>
              <a:t>, </a:t>
            </a:r>
            <a:r>
              <a:rPr lang="en-GB" altLang="tr-TR" sz="2800" b="1" dirty="0" err="1">
                <a:solidFill>
                  <a:srgbClr val="00B050"/>
                </a:solidFill>
              </a:rPr>
              <a:t>zalimlik</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haksızlık</a:t>
            </a:r>
            <a:r>
              <a:rPr lang="en-GB" altLang="tr-TR" sz="2800" b="1" dirty="0">
                <a:solidFill>
                  <a:srgbClr val="00B050"/>
                </a:solidFill>
              </a:rPr>
              <a:t> </a:t>
            </a:r>
            <a:r>
              <a:rPr lang="en-GB" altLang="tr-TR" sz="2800" b="1" dirty="0" err="1">
                <a:solidFill>
                  <a:srgbClr val="00B050"/>
                </a:solidFill>
              </a:rPr>
              <a:t>yapmak</a:t>
            </a:r>
            <a:r>
              <a:rPr lang="en-GB"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Sizler</a:t>
            </a:r>
            <a:r>
              <a:rPr lang="en-GB" altLang="tr-TR" sz="2800" b="1" dirty="0">
                <a:solidFill>
                  <a:srgbClr val="00B050"/>
                </a:solidFill>
              </a:rPr>
              <a:t>, </a:t>
            </a:r>
            <a:r>
              <a:rPr lang="en-GB" altLang="tr-TR" sz="2800" b="1" dirty="0" err="1" smtClean="0">
                <a:solidFill>
                  <a:srgbClr val="00B050"/>
                </a:solidFill>
              </a:rPr>
              <a:t>zorbalığın</a:t>
            </a:r>
            <a:r>
              <a:rPr lang="tr-TR" altLang="tr-TR" sz="2800" b="1" dirty="0" smtClean="0">
                <a:solidFill>
                  <a:srgbClr val="00B050"/>
                </a:solidFill>
              </a:rPr>
              <a:t> o</a:t>
            </a:r>
            <a:r>
              <a:rPr lang="en-GB" altLang="tr-TR" sz="2800" b="1" dirty="0" err="1" smtClean="0">
                <a:solidFill>
                  <a:srgbClr val="00B050"/>
                </a:solidFill>
              </a:rPr>
              <a:t>kulda</a:t>
            </a:r>
            <a:r>
              <a:rPr lang="en-GB" altLang="tr-TR" sz="2800" b="1" dirty="0" smtClean="0">
                <a:solidFill>
                  <a:srgbClr val="00B050"/>
                </a:solidFill>
              </a:rPr>
              <a:t> </a:t>
            </a:r>
            <a:r>
              <a:rPr lang="en-GB" altLang="tr-TR" sz="2800" b="1" dirty="0" err="1">
                <a:solidFill>
                  <a:srgbClr val="00B050"/>
                </a:solidFill>
              </a:rPr>
              <a:t>hiçbir</a:t>
            </a:r>
            <a:r>
              <a:rPr lang="en-GB" altLang="tr-TR" sz="2800" b="1" dirty="0">
                <a:solidFill>
                  <a:srgbClr val="00B050"/>
                </a:solidFill>
              </a:rPr>
              <a:t> </a:t>
            </a:r>
            <a:r>
              <a:rPr lang="en-GB" altLang="tr-TR" sz="2800" b="1" dirty="0" err="1">
                <a:solidFill>
                  <a:srgbClr val="00B050"/>
                </a:solidFill>
              </a:rPr>
              <a:t>şekilde</a:t>
            </a:r>
            <a:r>
              <a:rPr lang="en-GB" altLang="tr-TR" sz="2800" b="1" dirty="0">
                <a:solidFill>
                  <a:srgbClr val="00B050"/>
                </a:solidFill>
              </a:rPr>
              <a:t> </a:t>
            </a:r>
            <a:r>
              <a:rPr lang="en-GB" altLang="tr-TR" sz="2800" b="1" dirty="0" err="1">
                <a:solidFill>
                  <a:srgbClr val="00B050"/>
                </a:solidFill>
              </a:rPr>
              <a:t>kabul</a:t>
            </a:r>
            <a:r>
              <a:rPr lang="en-GB" altLang="tr-TR" sz="2800" b="1" dirty="0">
                <a:solidFill>
                  <a:srgbClr val="00B050"/>
                </a:solidFill>
              </a:rPr>
              <a:t> </a:t>
            </a:r>
            <a:r>
              <a:rPr lang="en-GB" altLang="tr-TR" sz="2800" b="1" dirty="0" err="1">
                <a:solidFill>
                  <a:srgbClr val="00B050"/>
                </a:solidFill>
              </a:rPr>
              <a:t>edilemez</a:t>
            </a:r>
            <a:r>
              <a:rPr lang="en-GB" altLang="tr-TR" sz="2800" b="1" dirty="0">
                <a:solidFill>
                  <a:srgbClr val="00B050"/>
                </a:solidFill>
              </a:rPr>
              <a:t> </a:t>
            </a:r>
            <a:r>
              <a:rPr lang="en-GB" altLang="tr-TR" sz="2800" b="1" dirty="0" err="1">
                <a:solidFill>
                  <a:srgbClr val="00B050"/>
                </a:solidFill>
              </a:rPr>
              <a:t>olduğunu</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zorbalığa</a:t>
            </a:r>
            <a:r>
              <a:rPr lang="en-GB" altLang="tr-TR" sz="2800" b="1" dirty="0">
                <a:solidFill>
                  <a:srgbClr val="00B050"/>
                </a:solidFill>
              </a:rPr>
              <a:t> </a:t>
            </a:r>
            <a:r>
              <a:rPr lang="en-GB" altLang="tr-TR" sz="2800" b="1" dirty="0" err="1">
                <a:solidFill>
                  <a:srgbClr val="00B050"/>
                </a:solidFill>
              </a:rPr>
              <a:t>maruz</a:t>
            </a:r>
            <a:r>
              <a:rPr lang="en-GB" altLang="tr-TR" sz="2800" b="1" dirty="0">
                <a:solidFill>
                  <a:srgbClr val="00B050"/>
                </a:solidFill>
              </a:rPr>
              <a:t> </a:t>
            </a:r>
            <a:r>
              <a:rPr lang="en-GB" altLang="tr-TR" sz="2800" b="1" dirty="0" err="1">
                <a:solidFill>
                  <a:srgbClr val="00B050"/>
                </a:solidFill>
              </a:rPr>
              <a:t>kaldığınızda</a:t>
            </a:r>
            <a:r>
              <a:rPr lang="en-GB" altLang="tr-TR" sz="2800" b="1" dirty="0">
                <a:solidFill>
                  <a:srgbClr val="00B050"/>
                </a:solidFill>
              </a:rPr>
              <a:t> </a:t>
            </a:r>
            <a:r>
              <a:rPr lang="en-GB" altLang="tr-TR" sz="2800" b="1" dirty="0" err="1">
                <a:solidFill>
                  <a:srgbClr val="00B050"/>
                </a:solidFill>
              </a:rPr>
              <a:t>şikayetinizi</a:t>
            </a:r>
            <a:r>
              <a:rPr lang="en-GB" altLang="tr-TR" sz="2800" b="1" dirty="0">
                <a:solidFill>
                  <a:srgbClr val="00B050"/>
                </a:solidFill>
              </a:rPr>
              <a:t> </a:t>
            </a:r>
            <a:r>
              <a:rPr lang="en-GB" altLang="tr-TR" sz="2800" b="1" dirty="0" err="1">
                <a:solidFill>
                  <a:srgbClr val="00B050"/>
                </a:solidFill>
              </a:rPr>
              <a:t>dile</a:t>
            </a:r>
            <a:r>
              <a:rPr lang="en-GB" altLang="tr-TR" sz="2800" b="1" dirty="0">
                <a:solidFill>
                  <a:srgbClr val="00B050"/>
                </a:solidFill>
              </a:rPr>
              <a:t> </a:t>
            </a:r>
            <a:r>
              <a:rPr lang="en-GB" altLang="tr-TR" sz="2800" b="1" dirty="0" err="1">
                <a:solidFill>
                  <a:srgbClr val="00B050"/>
                </a:solidFill>
              </a:rPr>
              <a:t>getirmelisiniz</a:t>
            </a:r>
            <a:r>
              <a:rPr lang="en-GB" altLang="tr-TR" sz="2800" b="1" dirty="0">
                <a:solidFill>
                  <a:srgbClr val="00B050"/>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07773" y="141741"/>
            <a:ext cx="2658660" cy="26586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şağı Ok 5"/>
          <p:cNvSpPr/>
          <p:nvPr/>
        </p:nvSpPr>
        <p:spPr>
          <a:xfrm>
            <a:off x="2929222" y="1729120"/>
            <a:ext cx="1254472" cy="1883391"/>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tr-TR"/>
          </a:p>
        </p:txBody>
      </p:sp>
      <p:pic>
        <p:nvPicPr>
          <p:cNvPr id="6154"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824" y="3919985"/>
            <a:ext cx="2752263" cy="2508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7011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818356" y="3895595"/>
            <a:ext cx="9096139" cy="2743307"/>
          </a:xfrm>
          <a:prstGeom prst="rect">
            <a:avLst/>
          </a:prstGeom>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lnSpc>
                <a:spcPct val="100000"/>
              </a:lnSpc>
              <a:buClr>
                <a:srgbClr val="E5E5FF"/>
              </a:buClr>
              <a:buFont typeface="Comic Sans MS" panose="030F0702030302020204" pitchFamily="66" charset="0"/>
              <a:buNone/>
            </a:pPr>
            <a:r>
              <a:rPr lang="tr-TR" altLang="tr-TR" sz="2500" b="1" dirty="0" smtClean="0">
                <a:solidFill>
                  <a:srgbClr val="00B050"/>
                </a:solidFill>
                <a:latin typeface="+mn-lt"/>
              </a:rPr>
              <a:t>           </a:t>
            </a:r>
            <a:r>
              <a:rPr lang="en-GB" altLang="tr-TR" sz="2500" b="1" dirty="0" err="1" smtClean="0">
                <a:solidFill>
                  <a:srgbClr val="00B050"/>
                </a:solidFill>
                <a:latin typeface="+mn-lt"/>
              </a:rPr>
              <a:t>Doğrusu</a:t>
            </a:r>
            <a:r>
              <a:rPr lang="en-GB" altLang="tr-TR" sz="2500" b="1" dirty="0">
                <a:solidFill>
                  <a:srgbClr val="00B050"/>
                </a:solidFill>
                <a:latin typeface="+mn-lt"/>
              </a:rPr>
              <a:t>: </a:t>
            </a:r>
            <a:endParaRPr lang="tr-TR" altLang="tr-TR" sz="2500" b="1" dirty="0" smtClean="0">
              <a:solidFill>
                <a:srgbClr val="00B050"/>
              </a:solidFill>
              <a:latin typeface="+mn-lt"/>
            </a:endParaRPr>
          </a:p>
          <a:p>
            <a:pPr eaLnBrk="1" hangingPunct="1">
              <a:lnSpc>
                <a:spcPct val="100000"/>
              </a:lnSpc>
              <a:buClr>
                <a:srgbClr val="E5E5FF"/>
              </a:buClr>
              <a:buFont typeface="Comic Sans MS" panose="030F0702030302020204" pitchFamily="66" charset="0"/>
              <a:buNone/>
            </a:pPr>
            <a:endParaRPr lang="tr-TR" altLang="tr-TR" sz="2500" b="1" dirty="0">
              <a:solidFill>
                <a:srgbClr val="00B050"/>
              </a:solidFill>
              <a:latin typeface="+mn-lt"/>
            </a:endParaRPr>
          </a:p>
          <a:p>
            <a:pPr eaLnBrk="1" hangingPunct="1">
              <a:lnSpc>
                <a:spcPct val="100000"/>
              </a:lnSpc>
              <a:buClr>
                <a:srgbClr val="E5E5FF"/>
              </a:buClr>
              <a:buFont typeface="Comic Sans MS" panose="030F0702030302020204" pitchFamily="66" charset="0"/>
              <a:buNone/>
            </a:pPr>
            <a:r>
              <a:rPr lang="tr-TR" altLang="tr-TR" sz="2500" b="1" dirty="0" smtClean="0">
                <a:solidFill>
                  <a:srgbClr val="00B050"/>
                </a:solidFill>
                <a:latin typeface="+mn-lt"/>
              </a:rPr>
              <a:t>	</a:t>
            </a:r>
            <a:r>
              <a:rPr lang="en-GB" altLang="tr-TR" sz="2500" b="1" dirty="0" err="1" smtClean="0">
                <a:solidFill>
                  <a:srgbClr val="00B050"/>
                </a:solidFill>
                <a:latin typeface="+mn-lt"/>
              </a:rPr>
              <a:t>Zorbayı</a:t>
            </a:r>
            <a:r>
              <a:rPr lang="en-GB" altLang="tr-TR" sz="2500" b="1" dirty="0" smtClean="0">
                <a:solidFill>
                  <a:srgbClr val="00B050"/>
                </a:solidFill>
                <a:latin typeface="+mn-lt"/>
              </a:rPr>
              <a:t> </a:t>
            </a:r>
            <a:r>
              <a:rPr lang="en-GB" altLang="tr-TR" sz="2500" b="1" dirty="0" err="1">
                <a:solidFill>
                  <a:srgbClr val="00B050"/>
                </a:solidFill>
                <a:latin typeface="+mn-lt"/>
              </a:rPr>
              <a:t>ele</a:t>
            </a:r>
            <a:r>
              <a:rPr lang="en-GB" altLang="tr-TR" sz="2500" b="1" dirty="0">
                <a:solidFill>
                  <a:srgbClr val="00B050"/>
                </a:solidFill>
                <a:latin typeface="+mn-lt"/>
              </a:rPr>
              <a:t> </a:t>
            </a:r>
            <a:r>
              <a:rPr lang="en-GB" altLang="tr-TR" sz="2500" b="1" dirty="0" err="1">
                <a:solidFill>
                  <a:srgbClr val="00B050"/>
                </a:solidFill>
                <a:latin typeface="+mn-lt"/>
              </a:rPr>
              <a:t>vermek</a:t>
            </a:r>
            <a:r>
              <a:rPr lang="en-GB" altLang="tr-TR" sz="2500" b="1" dirty="0">
                <a:solidFill>
                  <a:srgbClr val="00B050"/>
                </a:solidFill>
                <a:latin typeface="+mn-lt"/>
              </a:rPr>
              <a:t> </a:t>
            </a:r>
            <a:r>
              <a:rPr lang="en-GB" altLang="tr-TR" sz="2500" b="1" dirty="0" smtClean="0">
                <a:solidFill>
                  <a:srgbClr val="00B050"/>
                </a:solidFill>
                <a:latin typeface="+mn-lt"/>
              </a:rPr>
              <a:t>“</a:t>
            </a:r>
            <a:r>
              <a:rPr lang="en-GB" altLang="tr-TR" sz="2500" b="1" dirty="0" err="1" smtClean="0">
                <a:solidFill>
                  <a:srgbClr val="00B050"/>
                </a:solidFill>
                <a:latin typeface="+mn-lt"/>
              </a:rPr>
              <a:t>İspiyonculuk</a:t>
            </a:r>
            <a:r>
              <a:rPr lang="en-GB" altLang="tr-TR" sz="2500" b="1" dirty="0" smtClean="0">
                <a:solidFill>
                  <a:srgbClr val="00B050"/>
                </a:solidFill>
                <a:latin typeface="+mn-lt"/>
              </a:rPr>
              <a:t>” </a:t>
            </a:r>
            <a:r>
              <a:rPr lang="en-GB" altLang="tr-TR" sz="2500" b="1" dirty="0" err="1">
                <a:solidFill>
                  <a:srgbClr val="00B050"/>
                </a:solidFill>
                <a:latin typeface="+mn-lt"/>
              </a:rPr>
              <a:t>değil</a:t>
            </a:r>
            <a:r>
              <a:rPr lang="en-GB" altLang="tr-TR" sz="2500" b="1" dirty="0">
                <a:solidFill>
                  <a:srgbClr val="00B050"/>
                </a:solidFill>
                <a:latin typeface="+mn-lt"/>
              </a:rPr>
              <a:t>, </a:t>
            </a:r>
            <a:r>
              <a:rPr lang="en-GB" altLang="tr-TR" sz="2500" b="1" dirty="0" err="1" smtClean="0">
                <a:solidFill>
                  <a:srgbClr val="00B050"/>
                </a:solidFill>
                <a:latin typeface="+mn-lt"/>
              </a:rPr>
              <a:t>bildirmek</a:t>
            </a:r>
            <a:r>
              <a:rPr lang="tr-TR" altLang="tr-TR" sz="2500" b="1" dirty="0">
                <a:solidFill>
                  <a:srgbClr val="00B050"/>
                </a:solidFill>
                <a:latin typeface="+mn-lt"/>
              </a:rPr>
              <a:t> </a:t>
            </a:r>
            <a:r>
              <a:rPr lang="en-GB" altLang="tr-TR" sz="2500" b="1" dirty="0" err="1" smtClean="0">
                <a:solidFill>
                  <a:srgbClr val="00B050"/>
                </a:solidFill>
                <a:latin typeface="+mn-lt"/>
              </a:rPr>
              <a:t>demektir</a:t>
            </a:r>
            <a:r>
              <a:rPr lang="en-GB" altLang="tr-TR" sz="2500" b="1" dirty="0">
                <a:solidFill>
                  <a:srgbClr val="00B050"/>
                </a:solidFill>
                <a:latin typeface="+mn-lt"/>
              </a:rPr>
              <a:t>. </a:t>
            </a:r>
            <a:r>
              <a:rPr lang="en-GB" altLang="tr-TR" sz="2500" b="1" dirty="0" err="1">
                <a:solidFill>
                  <a:srgbClr val="00B050"/>
                </a:solidFill>
                <a:latin typeface="+mn-lt"/>
              </a:rPr>
              <a:t>Suçluya</a:t>
            </a:r>
            <a:r>
              <a:rPr lang="en-GB" altLang="tr-TR" sz="2500" b="1" dirty="0">
                <a:solidFill>
                  <a:srgbClr val="00B050"/>
                </a:solidFill>
                <a:latin typeface="+mn-lt"/>
              </a:rPr>
              <a:t> </a:t>
            </a:r>
            <a:r>
              <a:rPr lang="en-GB" altLang="tr-TR" sz="2500" b="1" dirty="0" err="1">
                <a:solidFill>
                  <a:srgbClr val="00B050"/>
                </a:solidFill>
                <a:latin typeface="+mn-lt"/>
              </a:rPr>
              <a:t>veya</a:t>
            </a:r>
            <a:r>
              <a:rPr lang="en-GB" altLang="tr-TR" sz="2500" b="1" dirty="0">
                <a:solidFill>
                  <a:srgbClr val="00B050"/>
                </a:solidFill>
                <a:latin typeface="+mn-lt"/>
              </a:rPr>
              <a:t> </a:t>
            </a:r>
            <a:r>
              <a:rPr lang="en-GB" altLang="tr-TR" sz="2500" b="1" dirty="0" err="1">
                <a:solidFill>
                  <a:srgbClr val="00B050"/>
                </a:solidFill>
                <a:latin typeface="+mn-lt"/>
              </a:rPr>
              <a:t>bir</a:t>
            </a:r>
            <a:r>
              <a:rPr lang="en-GB" altLang="tr-TR" sz="2500" b="1" dirty="0">
                <a:solidFill>
                  <a:srgbClr val="00B050"/>
                </a:solidFill>
                <a:latin typeface="+mn-lt"/>
              </a:rPr>
              <a:t> </a:t>
            </a:r>
            <a:r>
              <a:rPr lang="en-GB" altLang="tr-TR" sz="2500" b="1" dirty="0" err="1">
                <a:solidFill>
                  <a:srgbClr val="00B050"/>
                </a:solidFill>
                <a:latin typeface="+mn-lt"/>
              </a:rPr>
              <a:t>başkasına</a:t>
            </a:r>
            <a:r>
              <a:rPr lang="en-GB" altLang="tr-TR" sz="2500" b="1" dirty="0">
                <a:solidFill>
                  <a:srgbClr val="00B050"/>
                </a:solidFill>
                <a:latin typeface="+mn-lt"/>
              </a:rPr>
              <a:t> </a:t>
            </a:r>
            <a:r>
              <a:rPr lang="en-GB" altLang="tr-TR" sz="2500" b="1" dirty="0" err="1">
                <a:solidFill>
                  <a:srgbClr val="00B050"/>
                </a:solidFill>
                <a:latin typeface="+mn-lt"/>
              </a:rPr>
              <a:t>yardım</a:t>
            </a:r>
            <a:r>
              <a:rPr lang="en-GB" altLang="tr-TR" sz="2500" b="1" dirty="0">
                <a:solidFill>
                  <a:srgbClr val="00B050"/>
                </a:solidFill>
                <a:latin typeface="+mn-lt"/>
              </a:rPr>
              <a:t> </a:t>
            </a:r>
            <a:r>
              <a:rPr lang="en-GB" altLang="tr-TR" sz="2500" b="1" dirty="0" err="1">
                <a:solidFill>
                  <a:srgbClr val="00B050"/>
                </a:solidFill>
                <a:latin typeface="+mn-lt"/>
              </a:rPr>
              <a:t>etmek</a:t>
            </a:r>
            <a:r>
              <a:rPr lang="en-GB" altLang="tr-TR" sz="2500" b="1" dirty="0">
                <a:solidFill>
                  <a:srgbClr val="00B050"/>
                </a:solidFill>
                <a:latin typeface="+mn-lt"/>
              </a:rPr>
              <a:t> </a:t>
            </a:r>
            <a:r>
              <a:rPr lang="en-GB" altLang="tr-TR" sz="2500" b="1" dirty="0" err="1">
                <a:solidFill>
                  <a:srgbClr val="00B050"/>
                </a:solidFill>
                <a:latin typeface="+mn-lt"/>
              </a:rPr>
              <a:t>için</a:t>
            </a:r>
            <a:r>
              <a:rPr lang="en-GB" altLang="tr-TR" sz="2500" b="1" dirty="0">
                <a:solidFill>
                  <a:srgbClr val="00B050"/>
                </a:solidFill>
                <a:latin typeface="+mn-lt"/>
              </a:rPr>
              <a:t> </a:t>
            </a:r>
            <a:r>
              <a:rPr lang="en-GB" altLang="tr-TR" sz="2500" b="1" dirty="0" err="1">
                <a:solidFill>
                  <a:srgbClr val="00B050"/>
                </a:solidFill>
                <a:latin typeface="+mn-lt"/>
              </a:rPr>
              <a:t>suçluyu</a:t>
            </a:r>
            <a:r>
              <a:rPr lang="en-GB" altLang="tr-TR" sz="2500" b="1" dirty="0">
                <a:solidFill>
                  <a:srgbClr val="00B050"/>
                </a:solidFill>
                <a:latin typeface="+mn-lt"/>
              </a:rPr>
              <a:t> </a:t>
            </a:r>
            <a:r>
              <a:rPr lang="en-GB" altLang="tr-TR" sz="2500" b="1" dirty="0" err="1">
                <a:solidFill>
                  <a:srgbClr val="00B050"/>
                </a:solidFill>
                <a:latin typeface="+mn-lt"/>
              </a:rPr>
              <a:t>yetkililere</a:t>
            </a:r>
            <a:r>
              <a:rPr lang="en-GB" altLang="tr-TR" sz="2500" b="1" dirty="0">
                <a:solidFill>
                  <a:srgbClr val="00B050"/>
                </a:solidFill>
                <a:latin typeface="+mn-lt"/>
              </a:rPr>
              <a:t> </a:t>
            </a:r>
            <a:r>
              <a:rPr lang="en-GB" altLang="tr-TR" sz="2500" b="1" dirty="0" err="1">
                <a:solidFill>
                  <a:srgbClr val="00B050"/>
                </a:solidFill>
                <a:latin typeface="+mn-lt"/>
              </a:rPr>
              <a:t>bildiririz</a:t>
            </a:r>
            <a:r>
              <a:rPr lang="en-GB" altLang="tr-TR" sz="2500" b="1" dirty="0">
                <a:solidFill>
                  <a:srgbClr val="00B050"/>
                </a:solidFill>
                <a:latin typeface="+mn-lt"/>
              </a:rPr>
              <a:t>. </a:t>
            </a:r>
            <a:r>
              <a:rPr lang="en-GB" altLang="tr-TR" sz="2500" b="1" dirty="0" err="1">
                <a:solidFill>
                  <a:srgbClr val="00B050"/>
                </a:solidFill>
                <a:latin typeface="+mn-lt"/>
              </a:rPr>
              <a:t>Halbuki</a:t>
            </a:r>
            <a:r>
              <a:rPr lang="en-GB" altLang="tr-TR" sz="2500" b="1" dirty="0">
                <a:solidFill>
                  <a:srgbClr val="00B050"/>
                </a:solidFill>
                <a:latin typeface="+mn-lt"/>
              </a:rPr>
              <a:t> </a:t>
            </a:r>
            <a:r>
              <a:rPr lang="en-GB" altLang="tr-TR" sz="2500" b="1" dirty="0" err="1">
                <a:solidFill>
                  <a:srgbClr val="00B050"/>
                </a:solidFill>
                <a:latin typeface="+mn-lt"/>
              </a:rPr>
              <a:t>birisini</a:t>
            </a:r>
            <a:r>
              <a:rPr lang="en-GB" altLang="tr-TR" sz="2500" b="1" dirty="0">
                <a:solidFill>
                  <a:srgbClr val="00B050"/>
                </a:solidFill>
                <a:latin typeface="+mn-lt"/>
              </a:rPr>
              <a:t> “</a:t>
            </a:r>
            <a:r>
              <a:rPr lang="en-GB" altLang="tr-TR" sz="2500" b="1" dirty="0" err="1">
                <a:solidFill>
                  <a:srgbClr val="00B050"/>
                </a:solidFill>
                <a:latin typeface="+mn-lt"/>
              </a:rPr>
              <a:t>ispiyonlamakta</a:t>
            </a:r>
            <a:r>
              <a:rPr lang="en-GB" altLang="tr-TR" sz="2500" b="1" dirty="0">
                <a:solidFill>
                  <a:srgbClr val="00B050"/>
                </a:solidFill>
                <a:latin typeface="+mn-lt"/>
              </a:rPr>
              <a:t>” </a:t>
            </a:r>
            <a:r>
              <a:rPr lang="en-GB" altLang="tr-TR" sz="2500" b="1" dirty="0" err="1">
                <a:solidFill>
                  <a:srgbClr val="00B050"/>
                </a:solidFill>
                <a:latin typeface="+mn-lt"/>
              </a:rPr>
              <a:t>amaç</a:t>
            </a:r>
            <a:r>
              <a:rPr lang="en-GB" altLang="tr-TR" sz="2500" b="1" dirty="0">
                <a:solidFill>
                  <a:srgbClr val="00B050"/>
                </a:solidFill>
                <a:latin typeface="+mn-lt"/>
              </a:rPr>
              <a:t>, </a:t>
            </a:r>
            <a:r>
              <a:rPr lang="en-GB" altLang="tr-TR" sz="2500" b="1" dirty="0" err="1">
                <a:solidFill>
                  <a:srgbClr val="00B050"/>
                </a:solidFill>
                <a:latin typeface="+mn-lt"/>
              </a:rPr>
              <a:t>onun</a:t>
            </a:r>
            <a:r>
              <a:rPr lang="en-GB" altLang="tr-TR" sz="2500" b="1" dirty="0">
                <a:solidFill>
                  <a:srgbClr val="00B050"/>
                </a:solidFill>
                <a:latin typeface="+mn-lt"/>
              </a:rPr>
              <a:t> </a:t>
            </a:r>
            <a:r>
              <a:rPr lang="en-GB" altLang="tr-TR" sz="2500" b="1" dirty="0" err="1">
                <a:solidFill>
                  <a:srgbClr val="00B050"/>
                </a:solidFill>
                <a:latin typeface="+mn-lt"/>
              </a:rPr>
              <a:t>başını</a:t>
            </a:r>
            <a:r>
              <a:rPr lang="en-GB" altLang="tr-TR" sz="2500" b="1" dirty="0">
                <a:solidFill>
                  <a:srgbClr val="00B050"/>
                </a:solidFill>
                <a:latin typeface="+mn-lt"/>
              </a:rPr>
              <a:t> </a:t>
            </a:r>
            <a:r>
              <a:rPr lang="en-GB" altLang="tr-TR" sz="2500" b="1" dirty="0" err="1">
                <a:solidFill>
                  <a:srgbClr val="00B050"/>
                </a:solidFill>
                <a:latin typeface="+mn-lt"/>
              </a:rPr>
              <a:t>derde</a:t>
            </a:r>
            <a:r>
              <a:rPr lang="en-GB" altLang="tr-TR" sz="2500" b="1" dirty="0">
                <a:solidFill>
                  <a:srgbClr val="00B050"/>
                </a:solidFill>
                <a:latin typeface="+mn-lt"/>
              </a:rPr>
              <a:t> </a:t>
            </a:r>
            <a:r>
              <a:rPr lang="en-GB" altLang="tr-TR" sz="2500" b="1" dirty="0" err="1">
                <a:solidFill>
                  <a:srgbClr val="00B050"/>
                </a:solidFill>
                <a:latin typeface="+mn-lt"/>
              </a:rPr>
              <a:t>sokmaktır</a:t>
            </a:r>
            <a:r>
              <a:rPr lang="en-GB" altLang="tr-TR" sz="2500" b="1" dirty="0">
                <a:solidFill>
                  <a:srgbClr val="00B050"/>
                </a:solidFill>
                <a:latin typeface="+mn-lt"/>
              </a:rPr>
              <a:t>.</a:t>
            </a:r>
          </a:p>
        </p:txBody>
      </p:sp>
      <p:sp>
        <p:nvSpPr>
          <p:cNvPr id="36867"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317471" y="536996"/>
            <a:ext cx="817251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rgbClr val="FF0000"/>
                </a:solidFill>
              </a:rPr>
              <a:t>2. </a:t>
            </a:r>
            <a:r>
              <a:rPr lang="en-GB" altLang="tr-TR" sz="3200" b="1" dirty="0" err="1">
                <a:solidFill>
                  <a:srgbClr val="FF0000"/>
                </a:solidFill>
              </a:rPr>
              <a:t>Zorbayı</a:t>
            </a:r>
            <a:r>
              <a:rPr lang="en-GB" altLang="tr-TR" sz="3200" b="1" dirty="0">
                <a:solidFill>
                  <a:srgbClr val="FF0000"/>
                </a:solidFill>
              </a:rPr>
              <a:t> </a:t>
            </a:r>
            <a:r>
              <a:rPr lang="en-GB" altLang="tr-TR" sz="3200" b="1" dirty="0" err="1">
                <a:solidFill>
                  <a:srgbClr val="FF0000"/>
                </a:solidFill>
              </a:rPr>
              <a:t>ele</a:t>
            </a:r>
            <a:r>
              <a:rPr lang="en-GB" altLang="tr-TR" sz="3200" b="1" dirty="0">
                <a:solidFill>
                  <a:srgbClr val="FF0000"/>
                </a:solidFill>
              </a:rPr>
              <a:t> </a:t>
            </a:r>
            <a:r>
              <a:rPr lang="en-GB" altLang="tr-TR" sz="3200" b="1" dirty="0" err="1">
                <a:solidFill>
                  <a:srgbClr val="FF0000"/>
                </a:solidFill>
              </a:rPr>
              <a:t>vermek</a:t>
            </a:r>
            <a:r>
              <a:rPr lang="en-GB" altLang="tr-TR" sz="3200" b="1" dirty="0">
                <a:solidFill>
                  <a:srgbClr val="FF0000"/>
                </a:solidFill>
              </a:rPr>
              <a:t> </a:t>
            </a:r>
            <a:r>
              <a:rPr lang="en-GB" altLang="tr-TR" sz="3200" b="1" dirty="0" smtClean="0">
                <a:solidFill>
                  <a:srgbClr val="FF0000"/>
                </a:solidFill>
              </a:rPr>
              <a:t>“</a:t>
            </a:r>
            <a:r>
              <a:rPr lang="en-GB" altLang="tr-TR" sz="3200" b="1" dirty="0" err="1" smtClean="0">
                <a:solidFill>
                  <a:srgbClr val="FF0000"/>
                </a:solidFill>
              </a:rPr>
              <a:t>İspiyonculuk</a:t>
            </a:r>
            <a:r>
              <a:rPr lang="en-GB" altLang="tr-TR" sz="3200" b="1" dirty="0" smtClean="0">
                <a:solidFill>
                  <a:srgbClr val="FF0000"/>
                </a:solidFill>
              </a:rPr>
              <a:t>” </a:t>
            </a:r>
            <a:r>
              <a:rPr lang="en-GB" altLang="tr-TR" sz="3200" b="1" dirty="0">
                <a:solidFill>
                  <a:srgbClr val="FF0000"/>
                </a:solidFill>
              </a:rPr>
              <a:t>tur.</a:t>
            </a:r>
            <a:endParaRPr lang="tr-TR" sz="3200" dirty="0">
              <a:solidFill>
                <a:srgbClr val="FF0000"/>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25635" y="237276"/>
            <a:ext cx="2658660" cy="26586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şağı Ok 5"/>
          <p:cNvSpPr/>
          <p:nvPr/>
        </p:nvSpPr>
        <p:spPr>
          <a:xfrm>
            <a:off x="2534557" y="1525185"/>
            <a:ext cx="1808685"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7"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4111461"/>
            <a:ext cx="2752263" cy="2508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634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4224339" y="4679951"/>
            <a:ext cx="179387" cy="346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2" name="Dikdörtgen 1"/>
          <p:cNvSpPr/>
          <p:nvPr/>
        </p:nvSpPr>
        <p:spPr>
          <a:xfrm>
            <a:off x="7861111" y="2643116"/>
            <a:ext cx="433089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rgbClr val="00B050"/>
                </a:solidFill>
              </a:rPr>
              <a:t>Doğrusu</a:t>
            </a:r>
            <a:r>
              <a:rPr lang="en-GB" altLang="tr-TR" sz="3200" b="1" dirty="0">
                <a:solidFill>
                  <a:srgbClr val="00B050"/>
                </a:solidFill>
              </a:rPr>
              <a:t>: </a:t>
            </a:r>
            <a:endParaRPr lang="tr-TR" altLang="tr-TR" sz="3200" b="1" dirty="0" smtClean="0">
              <a:solidFill>
                <a:srgbClr val="00B050"/>
              </a:solidFill>
            </a:endParaRPr>
          </a:p>
          <a:p>
            <a:pPr algn="ctr">
              <a:buClr>
                <a:srgbClr val="E5E5FF"/>
              </a:buClr>
            </a:pPr>
            <a:r>
              <a:rPr lang="en-GB" altLang="tr-TR" sz="3200" b="1" dirty="0" smtClean="0">
                <a:solidFill>
                  <a:srgbClr val="00B050"/>
                </a:solidFill>
              </a:rPr>
              <a:t>Bu </a:t>
            </a:r>
            <a:r>
              <a:rPr lang="en-GB" altLang="tr-TR" sz="3200" b="1" dirty="0" err="1" smtClean="0">
                <a:solidFill>
                  <a:srgbClr val="00B050"/>
                </a:solidFill>
              </a:rPr>
              <a:t>söylemlerin</a:t>
            </a:r>
            <a:r>
              <a:rPr lang="en-GB" altLang="tr-TR" sz="3200" b="1" dirty="0" smtClean="0">
                <a:solidFill>
                  <a:srgbClr val="00B050"/>
                </a:solidFill>
              </a:rPr>
              <a:t> </a:t>
            </a:r>
            <a:r>
              <a:rPr lang="en-GB" altLang="tr-TR" sz="3200" b="1" dirty="0" err="1">
                <a:solidFill>
                  <a:srgbClr val="00B050"/>
                </a:solidFill>
              </a:rPr>
              <a:t>tamamı</a:t>
            </a:r>
            <a:r>
              <a:rPr lang="en-GB" altLang="tr-TR" sz="3200" b="1" dirty="0">
                <a:solidFill>
                  <a:srgbClr val="00B050"/>
                </a:solidFill>
              </a:rPr>
              <a:t> </a:t>
            </a:r>
            <a:r>
              <a:rPr lang="en-GB" altLang="tr-TR" sz="3600" b="1" dirty="0">
                <a:solidFill>
                  <a:srgbClr val="00B050"/>
                </a:solidFill>
              </a:rPr>
              <a:t>YANLIŞ....</a:t>
            </a:r>
          </a:p>
        </p:txBody>
      </p:sp>
      <p:sp>
        <p:nvSpPr>
          <p:cNvPr id="3" name="Dikdörtgen 2"/>
          <p:cNvSpPr/>
          <p:nvPr/>
        </p:nvSpPr>
        <p:spPr>
          <a:xfrm>
            <a:off x="40943" y="150126"/>
            <a:ext cx="6291619"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rgbClr val="FF0000"/>
                </a:solidFill>
              </a:rPr>
              <a:t> </a:t>
            </a:r>
            <a:r>
              <a:rPr lang="en-GB" altLang="tr-TR" sz="2800" b="1" dirty="0">
                <a:solidFill>
                  <a:srgbClr val="FF0000"/>
                </a:solidFill>
              </a:rPr>
              <a:t>3</a:t>
            </a:r>
            <a:r>
              <a:rPr lang="en-GB" altLang="tr-TR" sz="2800" b="1" dirty="0" smtClean="0">
                <a:solidFill>
                  <a:srgbClr val="FF0000"/>
                </a:solidFill>
              </a:rPr>
              <a:t>.</a:t>
            </a:r>
            <a:r>
              <a:rPr lang="tr-TR" altLang="tr-TR" sz="2800" b="1" dirty="0" smtClean="0">
                <a:solidFill>
                  <a:srgbClr val="FF0000"/>
                </a:solidFill>
              </a:rPr>
              <a:t>   </a:t>
            </a:r>
            <a:r>
              <a:rPr lang="en-GB" altLang="tr-TR" sz="2800" b="1" dirty="0" smtClean="0">
                <a:solidFill>
                  <a:srgbClr val="FF0000"/>
                </a:solidFill>
              </a:rPr>
              <a:t>“</a:t>
            </a:r>
            <a:r>
              <a:rPr lang="en-GB" altLang="tr-TR" sz="2800" b="1" dirty="0">
                <a:solidFill>
                  <a:srgbClr val="FF0000"/>
                </a:solidFill>
              </a:rPr>
              <a:t>Kavga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saldırganca</a:t>
            </a:r>
            <a:r>
              <a:rPr lang="en-GB" altLang="tr-TR" sz="2800" b="1" dirty="0">
                <a:solidFill>
                  <a:srgbClr val="FF0000"/>
                </a:solidFill>
              </a:rPr>
              <a:t> </a:t>
            </a:r>
            <a:r>
              <a:rPr lang="en-GB" altLang="tr-TR" sz="2800" b="1" dirty="0" err="1">
                <a:solidFill>
                  <a:srgbClr val="FF0000"/>
                </a:solidFill>
              </a:rPr>
              <a:t>davranmak</a:t>
            </a:r>
            <a:r>
              <a:rPr lang="en-GB" altLang="tr-TR" sz="2800" b="1" dirty="0">
                <a:solidFill>
                  <a:srgbClr val="FF0000"/>
                </a:solidFill>
              </a:rPr>
              <a:t>, </a:t>
            </a:r>
            <a:r>
              <a:rPr lang="en-GB" altLang="tr-TR" sz="2800" b="1" dirty="0" err="1">
                <a:solidFill>
                  <a:srgbClr val="FF0000"/>
                </a:solidFill>
              </a:rPr>
              <a:t>büyüme</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gelişmenin</a:t>
            </a:r>
            <a:r>
              <a:rPr lang="en-GB" altLang="tr-TR" sz="2800" b="1" dirty="0">
                <a:solidFill>
                  <a:srgbClr val="FF0000"/>
                </a:solidFill>
              </a:rPr>
              <a:t> </a:t>
            </a:r>
            <a:r>
              <a:rPr lang="en-GB" altLang="tr-TR" sz="2800" b="1" dirty="0" err="1">
                <a:solidFill>
                  <a:srgbClr val="FF0000"/>
                </a:solidFill>
              </a:rPr>
              <a:t>doğal</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parçasıdır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bazı</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zorbalığı</a:t>
            </a:r>
            <a:r>
              <a:rPr lang="en-GB" altLang="tr-TR" sz="2800" b="1" dirty="0">
                <a:solidFill>
                  <a:srgbClr val="FF0000"/>
                </a:solidFill>
              </a:rPr>
              <a:t> </a:t>
            </a:r>
            <a:r>
              <a:rPr lang="en-GB" altLang="tr-TR" sz="2800" b="1" dirty="0" err="1">
                <a:solidFill>
                  <a:srgbClr val="FF0000"/>
                </a:solidFill>
              </a:rPr>
              <a:t>hak</a:t>
            </a:r>
            <a:r>
              <a:rPr lang="en-GB" altLang="tr-TR" sz="2800" b="1" dirty="0">
                <a:solidFill>
                  <a:srgbClr val="FF0000"/>
                </a:solidFill>
              </a:rPr>
              <a:t> </a:t>
            </a:r>
            <a:r>
              <a:rPr lang="en-GB" altLang="tr-TR" sz="2800" b="1" dirty="0" err="1" smtClean="0">
                <a:solidFill>
                  <a:srgbClr val="FF0000"/>
                </a:solidFill>
              </a:rPr>
              <a:t>ederler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a:solidFill>
                  <a:srgbClr val="FF0000"/>
                </a:solidFill>
              </a:rPr>
              <a:t>– </a:t>
            </a:r>
            <a:r>
              <a:rPr lang="en-GB" altLang="tr-TR" sz="2800" b="1" dirty="0" err="1">
                <a:solidFill>
                  <a:srgbClr val="FF0000"/>
                </a:solidFill>
              </a:rPr>
              <a:t>zorbalıktan</a:t>
            </a:r>
            <a:r>
              <a:rPr lang="en-GB" altLang="tr-TR" sz="2800" b="1" dirty="0">
                <a:solidFill>
                  <a:srgbClr val="FF0000"/>
                </a:solidFill>
              </a:rPr>
              <a:t> </a:t>
            </a:r>
            <a:r>
              <a:rPr lang="en-GB" altLang="tr-TR" sz="2800" b="1" dirty="0" err="1">
                <a:solidFill>
                  <a:srgbClr val="FF0000"/>
                </a:solidFill>
              </a:rPr>
              <a:t>şikayet</a:t>
            </a:r>
            <a:r>
              <a:rPr lang="en-GB" altLang="tr-TR" sz="2800" b="1" dirty="0">
                <a:solidFill>
                  <a:srgbClr val="FF0000"/>
                </a:solidFill>
              </a:rPr>
              <a:t> </a:t>
            </a:r>
            <a:r>
              <a:rPr lang="en-GB" altLang="tr-TR" sz="2800" b="1" dirty="0" err="1">
                <a:solidFill>
                  <a:srgbClr val="FF0000"/>
                </a:solidFill>
              </a:rPr>
              <a:t>eden</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ana</a:t>
            </a:r>
            <a:r>
              <a:rPr lang="en-GB" altLang="tr-TR" sz="2800" b="1" dirty="0">
                <a:solidFill>
                  <a:srgbClr val="FF0000"/>
                </a:solidFill>
              </a:rPr>
              <a:t> </a:t>
            </a:r>
            <a:r>
              <a:rPr lang="en-GB" altLang="tr-TR" sz="2800" b="1" dirty="0" err="1">
                <a:solidFill>
                  <a:srgbClr val="FF0000"/>
                </a:solidFill>
              </a:rPr>
              <a:t>kuzusudurlar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yapanları</a:t>
            </a:r>
            <a:r>
              <a:rPr lang="en-GB" altLang="tr-TR" sz="2800" b="1" dirty="0">
                <a:solidFill>
                  <a:srgbClr val="FF0000"/>
                </a:solidFill>
              </a:rPr>
              <a:t> </a:t>
            </a:r>
            <a:r>
              <a:rPr lang="en-GB" altLang="tr-TR" sz="2800" b="1" dirty="0" err="1">
                <a:solidFill>
                  <a:srgbClr val="FF0000"/>
                </a:solidFill>
              </a:rPr>
              <a:t>görmezden</a:t>
            </a:r>
            <a:r>
              <a:rPr lang="en-GB" altLang="tr-TR" sz="2800" b="1" dirty="0">
                <a:solidFill>
                  <a:srgbClr val="FF0000"/>
                </a:solidFill>
              </a:rPr>
              <a:t> </a:t>
            </a:r>
            <a:r>
              <a:rPr lang="en-GB" altLang="tr-TR" sz="2800" b="1" dirty="0" err="1">
                <a:solidFill>
                  <a:srgbClr val="FF0000"/>
                </a:solidFill>
              </a:rPr>
              <a:t>gelirseniz</a:t>
            </a:r>
            <a:r>
              <a:rPr lang="en-GB" altLang="tr-TR" sz="2800" b="1" dirty="0">
                <a:solidFill>
                  <a:srgbClr val="FF0000"/>
                </a:solidFill>
              </a:rPr>
              <a:t> size </a:t>
            </a:r>
            <a:r>
              <a:rPr lang="en-GB" altLang="tr-TR" sz="2800" b="1" dirty="0" err="1" smtClean="0">
                <a:solidFill>
                  <a:srgbClr val="FF0000"/>
                </a:solidFill>
              </a:rPr>
              <a:t>bulaşmazlar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zorba</a:t>
            </a:r>
            <a:r>
              <a:rPr lang="en-GB" altLang="tr-TR" sz="2800" b="1" dirty="0">
                <a:solidFill>
                  <a:srgbClr val="FF0000"/>
                </a:solidFill>
              </a:rPr>
              <a:t> </a:t>
            </a:r>
            <a:r>
              <a:rPr lang="en-GB" altLang="tr-TR" sz="2800" b="1" dirty="0" err="1">
                <a:solidFill>
                  <a:srgbClr val="FF0000"/>
                </a:solidFill>
              </a:rPr>
              <a:t>ile</a:t>
            </a:r>
            <a:r>
              <a:rPr lang="en-GB" altLang="tr-TR" sz="2800" b="1" dirty="0">
                <a:solidFill>
                  <a:srgbClr val="FF0000"/>
                </a:solidFill>
              </a:rPr>
              <a:t> </a:t>
            </a:r>
            <a:r>
              <a:rPr lang="en-GB" altLang="tr-TR" sz="2800" b="1" dirty="0" err="1">
                <a:solidFill>
                  <a:srgbClr val="FF0000"/>
                </a:solidFill>
              </a:rPr>
              <a:t>baş</a:t>
            </a:r>
            <a:r>
              <a:rPr lang="en-GB" altLang="tr-TR" sz="2800" b="1" dirty="0">
                <a:solidFill>
                  <a:srgbClr val="FF0000"/>
                </a:solidFill>
              </a:rPr>
              <a:t> </a:t>
            </a:r>
            <a:r>
              <a:rPr lang="en-GB" altLang="tr-TR" sz="2800" b="1" dirty="0" err="1">
                <a:solidFill>
                  <a:srgbClr val="FF0000"/>
                </a:solidFill>
              </a:rPr>
              <a:t>etmenin</a:t>
            </a:r>
            <a:r>
              <a:rPr lang="en-GB" altLang="tr-TR" sz="2800" b="1" dirty="0">
                <a:solidFill>
                  <a:srgbClr val="FF0000"/>
                </a:solidFill>
              </a:rPr>
              <a:t> </a:t>
            </a:r>
            <a:r>
              <a:rPr lang="en-GB" altLang="tr-TR" sz="2800" b="1" dirty="0" err="1">
                <a:solidFill>
                  <a:srgbClr val="FF0000"/>
                </a:solidFill>
              </a:rPr>
              <a:t>en</a:t>
            </a:r>
            <a:r>
              <a:rPr lang="en-GB" altLang="tr-TR" sz="2800" b="1" dirty="0">
                <a:solidFill>
                  <a:srgbClr val="FF0000"/>
                </a:solidFill>
              </a:rPr>
              <a:t> </a:t>
            </a:r>
            <a:r>
              <a:rPr lang="en-GB" altLang="tr-TR" sz="2800" b="1" dirty="0" err="1">
                <a:solidFill>
                  <a:srgbClr val="FF0000"/>
                </a:solidFill>
              </a:rPr>
              <a:t>iyi</a:t>
            </a:r>
            <a:r>
              <a:rPr lang="en-GB" altLang="tr-TR" sz="2800" b="1" dirty="0">
                <a:solidFill>
                  <a:srgbClr val="FF0000"/>
                </a:solidFill>
              </a:rPr>
              <a:t> </a:t>
            </a:r>
            <a:r>
              <a:rPr lang="en-GB" altLang="tr-TR" sz="2800" b="1" dirty="0" err="1">
                <a:solidFill>
                  <a:srgbClr val="FF0000"/>
                </a:solidFill>
              </a:rPr>
              <a:t>yolu</a:t>
            </a:r>
            <a:r>
              <a:rPr lang="en-GB" altLang="tr-TR" sz="2800" b="1" dirty="0">
                <a:solidFill>
                  <a:srgbClr val="FF0000"/>
                </a:solidFill>
              </a:rPr>
              <a:t> </a:t>
            </a:r>
            <a:r>
              <a:rPr lang="en-GB" altLang="tr-TR" sz="2800" b="1" dirty="0" err="1">
                <a:solidFill>
                  <a:srgbClr val="FF0000"/>
                </a:solidFill>
              </a:rPr>
              <a:t>onunla</a:t>
            </a:r>
            <a:r>
              <a:rPr lang="en-GB" altLang="tr-TR" sz="2800" b="1" dirty="0">
                <a:solidFill>
                  <a:srgbClr val="FF0000"/>
                </a:solidFill>
              </a:rPr>
              <a:t> </a:t>
            </a:r>
            <a:r>
              <a:rPr lang="en-GB" altLang="tr-TR" sz="2800" b="1" dirty="0" err="1">
                <a:solidFill>
                  <a:srgbClr val="FF0000"/>
                </a:solidFill>
              </a:rPr>
              <a:t>kavga</a:t>
            </a:r>
            <a:r>
              <a:rPr lang="en-GB" altLang="tr-TR" sz="2800" b="1" dirty="0">
                <a:solidFill>
                  <a:srgbClr val="FF0000"/>
                </a:solidFill>
              </a:rPr>
              <a:t>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intikam</a:t>
            </a:r>
            <a:r>
              <a:rPr lang="en-GB" altLang="tr-TR" sz="2800" b="1" dirty="0">
                <a:solidFill>
                  <a:srgbClr val="FF0000"/>
                </a:solidFill>
              </a:rPr>
              <a:t> </a:t>
            </a:r>
            <a:r>
              <a:rPr lang="en-GB" altLang="tr-TR" sz="2800" b="1" dirty="0" err="1" smtClean="0">
                <a:solidFill>
                  <a:srgbClr val="FF0000"/>
                </a:solidFill>
              </a:rPr>
              <a:t>almaktır</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zorbalığa</a:t>
            </a:r>
            <a:r>
              <a:rPr lang="en-GB" altLang="tr-TR" sz="2800" b="1" dirty="0">
                <a:solidFill>
                  <a:srgbClr val="FF0000"/>
                </a:solidFill>
              </a:rPr>
              <a:t> </a:t>
            </a:r>
            <a:r>
              <a:rPr lang="en-GB" altLang="tr-TR" sz="2800" b="1" dirty="0" err="1">
                <a:solidFill>
                  <a:srgbClr val="FF0000"/>
                </a:solidFill>
              </a:rPr>
              <a:t>uğrayan</a:t>
            </a:r>
            <a:r>
              <a:rPr lang="en-GB" altLang="tr-TR" sz="2800" b="1" dirty="0">
                <a:solidFill>
                  <a:srgbClr val="FF0000"/>
                </a:solidFill>
              </a:rPr>
              <a:t> </a:t>
            </a:r>
            <a:r>
              <a:rPr lang="en-GB" altLang="tr-TR" sz="2800" b="1" dirty="0" err="1">
                <a:solidFill>
                  <a:srgbClr val="FF0000"/>
                </a:solidFill>
              </a:rPr>
              <a:t>kişiler</a:t>
            </a:r>
            <a:r>
              <a:rPr lang="en-GB" altLang="tr-TR" sz="2800" b="1" dirty="0">
                <a:solidFill>
                  <a:srgbClr val="FF0000"/>
                </a:solidFill>
              </a:rPr>
              <a:t> belli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süre</a:t>
            </a:r>
            <a:r>
              <a:rPr lang="en-GB" altLang="tr-TR" sz="2800" b="1" dirty="0">
                <a:solidFill>
                  <a:srgbClr val="FF0000"/>
                </a:solidFill>
              </a:rPr>
              <a:t> </a:t>
            </a:r>
            <a:r>
              <a:rPr lang="en-GB" altLang="tr-TR" sz="2800" b="1" dirty="0" err="1">
                <a:solidFill>
                  <a:srgbClr val="FF0000"/>
                </a:solidFill>
              </a:rPr>
              <a:t>acı</a:t>
            </a:r>
            <a:r>
              <a:rPr lang="en-GB" altLang="tr-TR" sz="2800" b="1" dirty="0">
                <a:solidFill>
                  <a:srgbClr val="FF0000"/>
                </a:solidFill>
              </a:rPr>
              <a:t> </a:t>
            </a:r>
            <a:r>
              <a:rPr lang="en-GB" altLang="tr-TR" sz="2800" b="1" dirty="0" err="1">
                <a:solidFill>
                  <a:srgbClr val="FF0000"/>
                </a:solidFill>
              </a:rPr>
              <a:t>çekerler</a:t>
            </a:r>
            <a:r>
              <a:rPr lang="en-GB" altLang="tr-TR" sz="2800" b="1" dirty="0">
                <a:solidFill>
                  <a:srgbClr val="FF0000"/>
                </a:solidFill>
              </a:rPr>
              <a:t> </a:t>
            </a:r>
            <a:r>
              <a:rPr lang="en-GB" altLang="tr-TR" sz="2800" b="1" dirty="0" err="1">
                <a:solidFill>
                  <a:srgbClr val="FF0000"/>
                </a:solidFill>
              </a:rPr>
              <a:t>ama</a:t>
            </a:r>
            <a:r>
              <a:rPr lang="en-GB" altLang="tr-TR" sz="2800" b="1" dirty="0">
                <a:solidFill>
                  <a:srgbClr val="FF0000"/>
                </a:solidFill>
              </a:rPr>
              <a:t> </a:t>
            </a:r>
            <a:r>
              <a:rPr lang="en-GB" altLang="tr-TR" sz="2800" b="1" dirty="0" err="1">
                <a:solidFill>
                  <a:srgbClr val="FF0000"/>
                </a:solidFill>
              </a:rPr>
              <a:t>bunu</a:t>
            </a:r>
            <a:r>
              <a:rPr lang="en-GB" altLang="tr-TR" sz="2800" b="1" dirty="0">
                <a:solidFill>
                  <a:srgbClr val="FF0000"/>
                </a:solidFill>
              </a:rPr>
              <a:t> </a:t>
            </a:r>
            <a:r>
              <a:rPr lang="en-GB" altLang="tr-TR" sz="2800" b="1" dirty="0" err="1">
                <a:solidFill>
                  <a:srgbClr val="FF0000"/>
                </a:solidFill>
              </a:rPr>
              <a:t>daha</a:t>
            </a:r>
            <a:r>
              <a:rPr lang="en-GB" altLang="tr-TR" sz="2800" b="1" dirty="0">
                <a:solidFill>
                  <a:srgbClr val="FF0000"/>
                </a:solidFill>
              </a:rPr>
              <a:t> </a:t>
            </a:r>
            <a:r>
              <a:rPr lang="en-GB" altLang="tr-TR" sz="2800" b="1" dirty="0" err="1">
                <a:solidFill>
                  <a:srgbClr val="FF0000"/>
                </a:solidFill>
              </a:rPr>
              <a:t>sonra</a:t>
            </a:r>
            <a:r>
              <a:rPr lang="en-GB" altLang="tr-TR" sz="2800" b="1" dirty="0">
                <a:solidFill>
                  <a:srgbClr val="FF0000"/>
                </a:solidFill>
              </a:rPr>
              <a:t> </a:t>
            </a:r>
            <a:r>
              <a:rPr lang="en-GB" altLang="tr-TR" sz="2800" b="1" dirty="0" err="1">
                <a:solidFill>
                  <a:srgbClr val="FF0000"/>
                </a:solidFill>
              </a:rPr>
              <a:t>unutacaklarından</a:t>
            </a:r>
            <a:r>
              <a:rPr lang="en-GB" altLang="tr-TR" sz="2800" b="1" dirty="0">
                <a:solidFill>
                  <a:srgbClr val="FF0000"/>
                </a:solidFill>
              </a:rPr>
              <a:t> </a:t>
            </a:r>
            <a:r>
              <a:rPr lang="en-GB" altLang="tr-TR" sz="2800" b="1" dirty="0" err="1">
                <a:solidFill>
                  <a:srgbClr val="FF0000"/>
                </a:solidFill>
              </a:rPr>
              <a:t>pek</a:t>
            </a:r>
            <a:r>
              <a:rPr lang="en-GB" altLang="tr-TR" sz="2800" b="1" dirty="0">
                <a:solidFill>
                  <a:srgbClr val="FF0000"/>
                </a:solidFill>
              </a:rPr>
              <a:t> de </a:t>
            </a:r>
            <a:r>
              <a:rPr lang="en-GB" altLang="tr-TR" sz="2800" b="1" dirty="0" err="1">
                <a:solidFill>
                  <a:srgbClr val="FF0000"/>
                </a:solidFill>
              </a:rPr>
              <a:t>büyütülecek</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şey</a:t>
            </a:r>
            <a:r>
              <a:rPr lang="en-GB" altLang="tr-TR" sz="2800" b="1" dirty="0">
                <a:solidFill>
                  <a:srgbClr val="FF0000"/>
                </a:solidFill>
              </a:rPr>
              <a:t> </a:t>
            </a:r>
            <a:r>
              <a:rPr lang="en-GB" altLang="tr-TR" sz="2800" b="1" dirty="0" err="1">
                <a:solidFill>
                  <a:srgbClr val="FF0000"/>
                </a:solidFill>
              </a:rPr>
              <a:t>değildir</a:t>
            </a:r>
            <a:r>
              <a:rPr lang="en-GB" altLang="tr-TR" sz="2800" b="1" dirty="0">
                <a:solidFill>
                  <a:srgbClr val="FF0000"/>
                </a:solidFill>
              </a:rPr>
              <a:t> </a:t>
            </a:r>
            <a:endParaRPr lang="tr-TR" altLang="tr-TR" sz="2800" b="1" dirty="0" smtClean="0">
              <a:solidFill>
                <a:srgbClr val="FF0000"/>
              </a:solidFill>
            </a:endParaRPr>
          </a:p>
          <a:p>
            <a:r>
              <a:rPr lang="en-GB" altLang="tr-TR" sz="2800" b="1" dirty="0" smtClean="0">
                <a:solidFill>
                  <a:srgbClr val="FF0000"/>
                </a:solidFill>
              </a:rPr>
              <a:t>– </a:t>
            </a:r>
            <a:r>
              <a:rPr lang="en-GB" altLang="tr-TR" sz="2800" b="1" dirty="0" err="1">
                <a:solidFill>
                  <a:srgbClr val="FF0000"/>
                </a:solidFill>
              </a:rPr>
              <a:t>sadece</a:t>
            </a:r>
            <a:r>
              <a:rPr lang="en-GB" altLang="tr-TR" sz="2800" b="1" dirty="0">
                <a:solidFill>
                  <a:srgbClr val="FF0000"/>
                </a:solidFill>
              </a:rPr>
              <a:t> </a:t>
            </a:r>
            <a:r>
              <a:rPr lang="en-GB" altLang="tr-TR" sz="2800" b="1" dirty="0" err="1">
                <a:solidFill>
                  <a:srgbClr val="FF0000"/>
                </a:solidFill>
              </a:rPr>
              <a:t>erkekler</a:t>
            </a:r>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yapar</a:t>
            </a:r>
            <a:r>
              <a:rPr lang="en-GB" altLang="tr-TR" sz="2800" b="1" dirty="0">
                <a:solidFill>
                  <a:srgbClr val="FF0000"/>
                </a:solidFill>
              </a:rPr>
              <a:t>.”</a:t>
            </a:r>
            <a:endParaRPr lang="tr-TR" sz="2800" dirty="0">
              <a:solidFill>
                <a:srgbClr val="FF0000"/>
              </a:solidFill>
            </a:endParaRPr>
          </a:p>
        </p:txBody>
      </p:sp>
      <p:sp>
        <p:nvSpPr>
          <p:cNvPr id="4" name="Sağ Ok 3"/>
          <p:cNvSpPr/>
          <p:nvPr/>
        </p:nvSpPr>
        <p:spPr>
          <a:xfrm>
            <a:off x="6455391" y="3029803"/>
            <a:ext cx="1310185"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1406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1083621" y="631421"/>
            <a:ext cx="9280478"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4000" b="1" dirty="0" smtClean="0"/>
                <a:t>Zorbaca davranışlara maruz kalırsanız;</a:t>
              </a:r>
              <a:endParaRPr lang="tr-TR" sz="4000" kern="1200" dirty="0"/>
            </a:p>
          </p:txBody>
        </p:sp>
      </p:grpSp>
      <p:pic>
        <p:nvPicPr>
          <p:cNvPr id="8" name="Picture 4" descr="http://www.keciorenmentalaritmetik.net/wp-content/uploads/2013/10/menta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30279" y="1970054"/>
            <a:ext cx="5699051" cy="418960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1509823" y="202018"/>
            <a:ext cx="8229600" cy="24029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DÜŞÜNÜN??</a:t>
            </a:r>
            <a:endParaRPr lang="tr-TR" sz="5400" dirty="0"/>
          </a:p>
        </p:txBody>
      </p:sp>
      <p:pic>
        <p:nvPicPr>
          <p:cNvPr id="3" name="Picture 4" descr="http://blogimg.radikal.com.tr/Blogs/2013/10/08/dnmek-196C-8B08-C24A.jpg"/>
          <p:cNvPicPr>
            <a:picLocks noChangeAspect="1" noChangeArrowheads="1"/>
          </p:cNvPicPr>
          <p:nvPr/>
        </p:nvPicPr>
        <p:blipFill>
          <a:blip r:embed="rId3" cstate="print"/>
          <a:srcRect/>
          <a:stretch>
            <a:fillRect/>
          </a:stretch>
        </p:blipFill>
        <p:spPr bwMode="auto">
          <a:xfrm>
            <a:off x="2604741" y="2870790"/>
            <a:ext cx="6015794" cy="352676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2626242" y="520995"/>
            <a:ext cx="702812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Empati kurmaya çalışın</a:t>
            </a:r>
            <a:endParaRPr lang="tr-TR" sz="5400" dirty="0"/>
          </a:p>
        </p:txBody>
      </p:sp>
      <p:pic>
        <p:nvPicPr>
          <p:cNvPr id="4" name="Picture 2" descr="http://www.ailedanismaniniz.com/wp-content/uploads/2013/11/bak%C4%B1%C5%9F-a%C3%A7%C4%B1s%C4%B1.jpg"/>
          <p:cNvPicPr>
            <a:picLocks noChangeAspect="1" noChangeArrowheads="1"/>
          </p:cNvPicPr>
          <p:nvPr/>
        </p:nvPicPr>
        <p:blipFill>
          <a:blip r:embed="rId3" cstate="print"/>
          <a:srcRect/>
          <a:stretch>
            <a:fillRect/>
          </a:stretch>
        </p:blipFill>
        <p:spPr bwMode="auto">
          <a:xfrm>
            <a:off x="2126512" y="1996652"/>
            <a:ext cx="7521558" cy="437376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xmlns="" val="1574085011"/>
              </p:ext>
            </p:extLst>
          </p:nvPr>
        </p:nvGraphicFramePr>
        <p:xfrm>
          <a:off x="1454331" y="68237"/>
          <a:ext cx="9144000" cy="165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http://www.dagmedya.net/wp-content/uploads/2012/11/%C5%9Fiddete-son.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667794" y="2101755"/>
            <a:ext cx="3698334" cy="418829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www.martidergisi.com/wp-content/uploads/2012/01/akranzorbaligi7.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26369" y="2101755"/>
            <a:ext cx="2381250" cy="403860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l_fi" descr="http://www.altindagram.gov.tr/UserFiles/haberfoto/ViolenceSchool_en-Lottein_schools_III_small-1%5b1%5d.jpg"/>
          <p:cNvPicPr/>
          <p:nvPr/>
        </p:nvPicPr>
        <p:blipFill>
          <a:blip r:embed="rId9" cstate="print"/>
          <a:srcRect/>
          <a:stretch>
            <a:fillRect/>
          </a:stretch>
        </p:blipFill>
        <p:spPr bwMode="auto">
          <a:xfrm>
            <a:off x="432783" y="2307772"/>
            <a:ext cx="3874770" cy="3919265"/>
          </a:xfrm>
          <a:prstGeom prst="rect">
            <a:avLst/>
          </a:prstGeom>
          <a:noFill/>
          <a:ln w="9525">
            <a:noFill/>
            <a:miter lim="800000"/>
            <a:headEnd/>
            <a:tailEnd/>
          </a:ln>
        </p:spPr>
      </p:pic>
    </p:spTree>
    <p:extLst>
      <p:ext uri="{BB962C8B-B14F-4D97-AF65-F5344CB8AC3E}">
        <p14:creationId xmlns:p14="http://schemas.microsoft.com/office/powerpoint/2010/main" xmlns="" val="28448844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Oval"/>
          <p:cNvSpPr/>
          <p:nvPr/>
        </p:nvSpPr>
        <p:spPr>
          <a:xfrm>
            <a:off x="1467293" y="467833"/>
            <a:ext cx="8527312" cy="2073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Başkalarıyla iletişime geçin</a:t>
            </a:r>
            <a:endParaRPr lang="tr-TR" sz="3600" dirty="0"/>
          </a:p>
        </p:txBody>
      </p:sp>
      <p:pic>
        <p:nvPicPr>
          <p:cNvPr id="3" name="Picture 2" descr="http://www.voice-sohbet.com/wp-content/uploads/2014/12/voice-sohbet-iletisim.jpg"/>
          <p:cNvPicPr>
            <a:picLocks noChangeAspect="1" noChangeArrowheads="1"/>
          </p:cNvPicPr>
          <p:nvPr/>
        </p:nvPicPr>
        <p:blipFill>
          <a:blip r:embed="rId3" cstate="print"/>
          <a:srcRect/>
          <a:stretch>
            <a:fillRect/>
          </a:stretch>
        </p:blipFill>
        <p:spPr bwMode="auto">
          <a:xfrm>
            <a:off x="2633621" y="2704609"/>
            <a:ext cx="6116975" cy="376194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606056"/>
            <a:ext cx="9335386"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Aktif ve girişken olun</a:t>
            </a:r>
            <a:endParaRPr lang="tr-TR" sz="5400" dirty="0"/>
          </a:p>
        </p:txBody>
      </p:sp>
      <p:pic>
        <p:nvPicPr>
          <p:cNvPr id="3" name="Picture 2" descr="http://png.clipart.me/graphics/thumbs/171/active-people-with-ribbons-in-hands-vector-collection-of-sportive-symbols_171583550.jpg"/>
          <p:cNvPicPr>
            <a:picLocks noChangeAspect="1" noChangeArrowheads="1"/>
          </p:cNvPicPr>
          <p:nvPr/>
        </p:nvPicPr>
        <p:blipFill>
          <a:blip r:embed="rId3" cstate="print"/>
          <a:srcRect/>
          <a:stretch>
            <a:fillRect/>
          </a:stretch>
        </p:blipFill>
        <p:spPr bwMode="auto">
          <a:xfrm>
            <a:off x="1886786" y="1963406"/>
            <a:ext cx="8144759" cy="426091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2073349" y="138223"/>
            <a:ext cx="8250865"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smtClean="0"/>
              <a:t>Birbirinize destek olun</a:t>
            </a:r>
            <a:endParaRPr lang="tr-TR" sz="5400" dirty="0"/>
          </a:p>
        </p:txBody>
      </p:sp>
      <p:pic>
        <p:nvPicPr>
          <p:cNvPr id="4" name="Picture 2" descr="http://i.milliyet.com.tr/YeniAnaResim/2013/06/27/fft99_mf3407519.Jpeg"/>
          <p:cNvPicPr>
            <a:picLocks noChangeAspect="1" noChangeArrowheads="1"/>
          </p:cNvPicPr>
          <p:nvPr/>
        </p:nvPicPr>
        <p:blipFill>
          <a:blip r:embed="rId3" cstate="print"/>
          <a:srcRect/>
          <a:stretch>
            <a:fillRect/>
          </a:stretch>
        </p:blipFill>
        <p:spPr bwMode="auto">
          <a:xfrm>
            <a:off x="2789853" y="2842737"/>
            <a:ext cx="6056436" cy="3728183"/>
          </a:xfrm>
          <a:prstGeom prst="rect">
            <a:avLst/>
          </a:prstGeom>
          <a:noFill/>
        </p:spPr>
      </p:pic>
      <p:sp>
        <p:nvSpPr>
          <p:cNvPr id="5" name="4 Aşağı Ok"/>
          <p:cNvSpPr/>
          <p:nvPr/>
        </p:nvSpPr>
        <p:spPr>
          <a:xfrm>
            <a:off x="5241851" y="1818167"/>
            <a:ext cx="1180214"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Karar"/>
          <p:cNvSpPr/>
          <p:nvPr/>
        </p:nvSpPr>
        <p:spPr>
          <a:xfrm>
            <a:off x="1626781" y="202019"/>
            <a:ext cx="8729331" cy="200955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Güçlü ve kararlı olun</a:t>
            </a:r>
            <a:endParaRPr lang="tr-TR" sz="3600" dirty="0"/>
          </a:p>
        </p:txBody>
      </p:sp>
      <p:pic>
        <p:nvPicPr>
          <p:cNvPr id="3" name="Picture 2" descr="http://galeri2.uludagsozluk.com/382/azim_399133.jpg"/>
          <p:cNvPicPr>
            <a:picLocks noChangeAspect="1" noChangeArrowheads="1"/>
          </p:cNvPicPr>
          <p:nvPr/>
        </p:nvPicPr>
        <p:blipFill>
          <a:blip r:embed="rId3" cstate="print"/>
          <a:srcRect/>
          <a:stretch>
            <a:fillRect/>
          </a:stretch>
        </p:blipFill>
        <p:spPr bwMode="auto">
          <a:xfrm>
            <a:off x="2957453" y="2329535"/>
            <a:ext cx="6251944" cy="396750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ağ Ok"/>
          <p:cNvSpPr/>
          <p:nvPr/>
        </p:nvSpPr>
        <p:spPr>
          <a:xfrm>
            <a:off x="297712" y="1265274"/>
            <a:ext cx="5613990" cy="288142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8800" dirty="0" smtClean="0"/>
              <a:t>Anlatın</a:t>
            </a:r>
            <a:endParaRPr lang="tr-TR" sz="8800" dirty="0"/>
          </a:p>
        </p:txBody>
      </p:sp>
      <p:pic>
        <p:nvPicPr>
          <p:cNvPr id="3" name="Picture 10" descr="http://www.ruyatabirleri.net.tr/wp-content/uploads/konusmak.jpg"/>
          <p:cNvPicPr>
            <a:picLocks noChangeAspect="1" noChangeArrowheads="1"/>
          </p:cNvPicPr>
          <p:nvPr/>
        </p:nvPicPr>
        <p:blipFill>
          <a:blip r:embed="rId3" cstate="print"/>
          <a:srcRect/>
          <a:stretch>
            <a:fillRect/>
          </a:stretch>
        </p:blipFill>
        <p:spPr bwMode="auto">
          <a:xfrm>
            <a:off x="6067785" y="1424762"/>
            <a:ext cx="5220448" cy="3100323"/>
          </a:xfrm>
          <a:prstGeom prst="rect">
            <a:avLst/>
          </a:prstGeom>
          <a:noFill/>
        </p:spPr>
      </p:pic>
      <p:sp>
        <p:nvSpPr>
          <p:cNvPr id="5" name="4 Aşağı Ok"/>
          <p:cNvSpPr/>
          <p:nvPr/>
        </p:nvSpPr>
        <p:spPr>
          <a:xfrm>
            <a:off x="1988288" y="3498112"/>
            <a:ext cx="1095154" cy="121036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sp>
        <p:nvSpPr>
          <p:cNvPr id="6" name="5 Metin kutusu"/>
          <p:cNvSpPr txBox="1"/>
          <p:nvPr/>
        </p:nvSpPr>
        <p:spPr>
          <a:xfrm>
            <a:off x="956930" y="4880344"/>
            <a:ext cx="3232298" cy="1569660"/>
          </a:xfrm>
          <a:prstGeom prst="rect">
            <a:avLst/>
          </a:prstGeom>
          <a:noFill/>
        </p:spPr>
        <p:txBody>
          <a:bodyPr wrap="square" rtlCol="0">
            <a:spAutoFit/>
          </a:bodyPr>
          <a:lstStyle/>
          <a:p>
            <a:pPr algn="ctr"/>
            <a:r>
              <a:rPr lang="tr-TR" sz="2400" dirty="0" smtClean="0">
                <a:solidFill>
                  <a:srgbClr val="C00000"/>
                </a:solidFill>
              </a:rPr>
              <a:t>Özellikle aile ve sınıf rehber </a:t>
            </a:r>
            <a:r>
              <a:rPr lang="tr-TR" sz="2400" dirty="0" smtClean="0">
                <a:solidFill>
                  <a:srgbClr val="C00000"/>
                </a:solidFill>
              </a:rPr>
              <a:t>öğretmeni, okul rehber öğretmenine </a:t>
            </a:r>
            <a:r>
              <a:rPr lang="tr-TR" sz="2400" dirty="0" smtClean="0">
                <a:solidFill>
                  <a:srgbClr val="C00000"/>
                </a:solidFill>
              </a:rPr>
              <a:t>anlatılmalı.</a:t>
            </a:r>
            <a:endParaRPr lang="tr-TR" sz="24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1233376" y="276445"/>
            <a:ext cx="9452345"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smtClean="0"/>
              <a:t>Kendinizi suçlamaktan vazgeçin</a:t>
            </a:r>
            <a:endParaRPr lang="tr-TR" sz="6000" dirty="0"/>
          </a:p>
        </p:txBody>
      </p:sp>
      <p:pic>
        <p:nvPicPr>
          <p:cNvPr id="3" name="Picture 2" descr="http://www.biaile.com/resimler/DEPRESYON%201.jpg"/>
          <p:cNvPicPr>
            <a:picLocks noChangeAspect="1" noChangeArrowheads="1"/>
          </p:cNvPicPr>
          <p:nvPr/>
        </p:nvPicPr>
        <p:blipFill>
          <a:blip r:embed="rId3" cstate="print"/>
          <a:srcRect/>
          <a:stretch>
            <a:fillRect/>
          </a:stretch>
        </p:blipFill>
        <p:spPr bwMode="auto">
          <a:xfrm>
            <a:off x="3043824" y="3318814"/>
            <a:ext cx="6014765" cy="27938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733107" y="138224"/>
            <a:ext cx="8293395"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smtClean="0"/>
              <a:t>Şiddet sadece şiddeti doğurur,öfkeyle kalkan zararla oturur</a:t>
            </a:r>
            <a:endParaRPr lang="tr-TR" sz="4000" dirty="0"/>
          </a:p>
        </p:txBody>
      </p:sp>
      <p:pic>
        <p:nvPicPr>
          <p:cNvPr id="3" name="Picture 2" descr="http://www.risaleajans.com/Images/foto-album/-adet-anlamli-kare_f473.jpg"/>
          <p:cNvPicPr>
            <a:picLocks noChangeAspect="1" noChangeArrowheads="1"/>
          </p:cNvPicPr>
          <p:nvPr/>
        </p:nvPicPr>
        <p:blipFill>
          <a:blip r:embed="rId3" cstate="print"/>
          <a:srcRect/>
          <a:stretch>
            <a:fillRect/>
          </a:stretch>
        </p:blipFill>
        <p:spPr bwMode="auto">
          <a:xfrm>
            <a:off x="1901742" y="2964149"/>
            <a:ext cx="8172096" cy="339909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499191" y="340242"/>
            <a:ext cx="9058940"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smtClean="0"/>
              <a:t>Şiddete uğradıysanız</a:t>
            </a:r>
            <a:r>
              <a:rPr lang="tr-TR" sz="4000" dirty="0" smtClean="0"/>
              <a:t> KESİNLİKLE FİZİKSEL OLARAK KARŞI SALDIRIYA GEÇMEYİN. </a:t>
            </a:r>
            <a:endParaRPr lang="tr-TR" sz="4000" dirty="0"/>
          </a:p>
        </p:txBody>
      </p:sp>
      <p:pic>
        <p:nvPicPr>
          <p:cNvPr id="3" name="Picture 4" descr="http://galeri.uludagsozluk.com/24/hayir_12663.jpg"/>
          <p:cNvPicPr>
            <a:picLocks noChangeAspect="1" noChangeArrowheads="1"/>
          </p:cNvPicPr>
          <p:nvPr/>
        </p:nvPicPr>
        <p:blipFill>
          <a:blip r:embed="rId3" cstate="print"/>
          <a:srcRect/>
          <a:stretch>
            <a:fillRect/>
          </a:stretch>
        </p:blipFill>
        <p:spPr bwMode="auto">
          <a:xfrm>
            <a:off x="2106765" y="2208210"/>
            <a:ext cx="7855942" cy="400011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xmlns="" val="853353401"/>
              </p:ext>
            </p:extLst>
          </p:nvPr>
        </p:nvGraphicFramePr>
        <p:xfrm>
          <a:off x="1132764" y="134105"/>
          <a:ext cx="9280478" cy="725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5494473" y="1865588"/>
            <a:ext cx="6096000" cy="126188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342900" indent="-342900"/>
            <a:r>
              <a:rPr lang="tr-TR" sz="2800" dirty="0" smtClean="0"/>
              <a:t>	YÜKSEK SESLE </a:t>
            </a:r>
            <a:r>
              <a:rPr lang="tr-TR" sz="4800" b="1" dirty="0" smtClean="0">
                <a:solidFill>
                  <a:srgbClr val="FF0000"/>
                </a:solidFill>
              </a:rPr>
              <a:t>“HAYIR” </a:t>
            </a:r>
            <a:r>
              <a:rPr lang="tr-TR" sz="2800" dirty="0" smtClean="0"/>
              <a:t>DİYEREK ONU DURDURMAK </a:t>
            </a:r>
            <a:endParaRPr lang="tr-TR" sz="2800" dirty="0"/>
          </a:p>
        </p:txBody>
      </p:sp>
      <p:pic>
        <p:nvPicPr>
          <p:cNvPr id="1026" name="Picture 2" descr="http://www.alevbaymur.com/images/alev-baymur/hayi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18824" y="3506289"/>
            <a:ext cx="4338784" cy="33517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2848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9147" y="2225161"/>
            <a:ext cx="4793093" cy="24314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ctr"/>
            <a:r>
              <a:rPr lang="tr-TR" sz="2800" b="1" dirty="0" smtClean="0"/>
              <a:t>	SÖYLEDİKLERİNİ, YAPTIKLARINI </a:t>
            </a:r>
            <a:r>
              <a:rPr lang="tr-TR" sz="4000" b="1" dirty="0" smtClean="0">
                <a:solidFill>
                  <a:srgbClr val="FF0000"/>
                </a:solidFill>
              </a:rPr>
              <a:t>UMURSAMAMAK</a:t>
            </a:r>
            <a:r>
              <a:rPr lang="tr-TR" sz="2800" b="1" dirty="0" smtClean="0"/>
              <a:t> İÇİN KENDİNİ MEŞGUL ETMEK </a:t>
            </a:r>
            <a:endParaRPr lang="tr-TR" sz="2800" b="1" dirty="0" smtClean="0"/>
          </a:p>
        </p:txBody>
      </p:sp>
      <p:pic>
        <p:nvPicPr>
          <p:cNvPr id="2052" name="Picture 4" descr="http://www.ohadiyorumm.com/wp-content/uploads/2013/08/%C3%87okta-umrumda-sank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372534"/>
            <a:ext cx="6128460" cy="61284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993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xmlns="" val="2457535266"/>
              </p:ext>
            </p:extLst>
          </p:nvPr>
        </p:nvGraphicFramePr>
        <p:xfrm>
          <a:off x="3191446" y="282161"/>
          <a:ext cx="3501189" cy="912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xmlns="" val="2465821829"/>
              </p:ext>
            </p:extLst>
          </p:nvPr>
        </p:nvGraphicFramePr>
        <p:xfrm>
          <a:off x="353848" y="1793714"/>
          <a:ext cx="4409538" cy="46708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2" descr="http://mebk12.meb.gov.tr/meb_iys_dosyalar/35/29/727819/resimler/2015_01/k_16153857_rc5765719a1956210c9fca0914c8b3ea0.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178057" y="1467292"/>
            <a:ext cx="6764382" cy="539070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Yuvarlatılmış Dikdörtgen"/>
          <p:cNvSpPr/>
          <p:nvPr/>
        </p:nvSpPr>
        <p:spPr>
          <a:xfrm>
            <a:off x="5518298" y="1594884"/>
            <a:ext cx="6177516" cy="86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tr-TR" sz="2400" b="1"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Öfkenin başlangıcı çılgınlık, sonu pişmanlıktır. </a:t>
            </a:r>
            <a:endParaRPr lang="tr-TR" sz="2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Thomas </a:t>
            </a:r>
            <a:r>
              <a:rPr lang="tr-TR" sz="2400" b="1" dirty="0" err="1"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Carlyle</a:t>
            </a:r>
            <a:r>
              <a:rPr lang="tr-TR" sz="2400" b="1" dirty="0" smtClean="0">
                <a:solidFill>
                  <a:srgbClr val="000000"/>
                </a:solidFill>
                <a:latin typeface="Arial Narrow" panose="020B0606020202030204" pitchFamily="34" charset="0"/>
                <a:ea typeface="Times New Roman" panose="02020603050405020304" pitchFamily="18" charset="0"/>
                <a:cs typeface="Tahoma" panose="020B0604030504040204" pitchFamily="34" charset="0"/>
              </a:rPr>
              <a:t> )</a:t>
            </a:r>
            <a:endParaRPr lang="tr-TR" sz="24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582208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ek Köşesi Yuvarlatılmış Dikdörtgen"/>
          <p:cNvSpPr/>
          <p:nvPr/>
        </p:nvSpPr>
        <p:spPr>
          <a:xfrm rot="21180148">
            <a:off x="1101839" y="495159"/>
            <a:ext cx="8223818" cy="1552354"/>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6000" b="1" dirty="0" smtClean="0"/>
              <a:t>Sessiz kalmak</a:t>
            </a:r>
            <a:endParaRPr lang="tr-TR" sz="6000" dirty="0"/>
          </a:p>
        </p:txBody>
      </p:sp>
      <p:sp>
        <p:nvSpPr>
          <p:cNvPr id="1028" name="AutoShape 4"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xQSEhQUEBQUFBUQFBYVDxQUFBQQFBQQFBcWFhQWFBUYHCggGBolGxUUITEhJSkrLi4uFx8zODMsNygtLisBCgoKBQUFDgUFDisZExkrKysrKysrKysrKysrKysrKysrKysrKysrKysrKysrKysrKysrKysrKysrKysrKysrK//AABEIAMUBAAMBIgACEQEDEQH/xAAcAAEAAQUBAQAAAAAAAAAAAAAABgECBAUHAwj/xABMEAABAgMEBAkHBg0DBQAAAAABAAIDBBEFEiExBkFx0wcTIjVRVWGBtBYyc5GTpPAUVIOhscEVFyMzQkRSU2KS0eHxJUNyCDRFgrP/xAAUAQEAAAAAAAAAAAAAAAAAAAAA/8QAFBEBAAAAAAAAAAAAAAAAAAAAAP/aAAwDAQACEQMRAD8A4aiIgIiICIiAiIgIiICIiAiIgIiICIiAiIgIiICIiAiIgIiICIiAiIgIiIJ3EEpK2fZ8V8jBmIk4yYdFfEizLDWFHdDbQQ4gA5IGrUtf5QynVUr7ed3q99KObLH9FOeKeomgk3lDKdVSvt53ep5QynVUr7ed3qjKIJL5QynVUr7ed3qr5QynVUr7ed3qjJQIJONIJTqqV9vO71ZEta8o40/BUr7ed3qijVnWc7lBBP7Pl7PfS9ZsAV6I03vVJrP0UsyJ+oQx9NNb1Q+yTkukaJy98gA55HNBfK8HdkvH/ZMB9NM7xa+LoXZTXEGRh8nojzO8U6fALB8BQfSaOYcaup4qNutBRmhdku82SZgK/npnzfaZodCLLwHyGHjgfy01gdX+5sWFJz5BGJxqt1LTAdsOH9z2oMKX0HsxxNZGHhl+Wmse/jFa/QizB+owzsjTVM/Srfwn49B+PUsyCMgfin3/ANkEfhcH1lnzpFnaRGmSP/os1nBnZJ/U2+2md4pBLsw6df8AN8FbENFB60ETHBfZPzNvtpjeIeC+yPmbfbTG8UqLtQVzKjNBETwYWT8yb7aY3ipC4MrJIJMm3A/vpneKWxDQErylgC4tri2l4dpxQR2BwV2S4V+RtHR+WmN4vT8U9kfMx7aY3imUAYbF6IIOeCmyfmbfbTG8Vp4K7J+Zt9tMbxTghWOCCEHgtsn5m320xvFFuEvQGzpazJmPLywhxYXFcW8RYzqXo0NjsHPIODiMl1xwUJ4Yh/o05sg+IgoPl1ERAREQTPSfmyx/RTninKJqWaT82WP6Kc8U5RNAREKC1XNCtXqEArJkn0cKrDdECuhuqgnMhGoAa4Lpmi08YTWvaKrj1n3hDBPTgp35TMk5Vr4oJc/83DHnOI1noA6UHU4FscaQCKKL6aSJLSf2TX1KC2NwiuiRAHwwwE4EOvU+oLpsWbbMSpOsNrVBzOXmaEg6lv7Kmaa9i0FtSZhkkDCuHYrrNmcuxB0GSjE5dOVaUw6e4rZwHZajjSusio+NqjFmzP1/HcVIoTakOGBbQnHDDXgNuYQbqEMvu+NqyGGopksOA4HVjn249izGGnx8UQVDKL0IVGGuPRkquKDGm4lANoWjteI8TbeKiXQWB7hQGt0FtNmI9Sy9I2xXNHEMc8hwJDaVp3rSy8tGEQxppvF8ghrSQSGDWaZVP2IJ7JElgJzIqe9e6wbDe50CG54oS0Ydmr6qLOQWlUIVxCpRB5OChHDIP9GnNkHxEFTpwUH4ZuZpzZB8RBQfLKIiAiIgmek3Nlj+inPFOUUUr0m5ssf0U54pyiiAqISiCiuvKioQgtLV6wBiFaGrbWLJ33CqCV6KyLY7mcZ5jMgNanOkGgbZ2GHMIY6GOSP4cqKNWS3inNA1Lq1hzVWjYg4izQmYgxbpbU1woarpdkyj4cJrHfpUvUyFNSlU1BaTeptXi+F2BBH7WskRG5UPT0joKgcWSdBiEGtF2IQAQK6wtJbtgXxUCpp39negi9jxic8xl0qWSMck7PjLJROHLmG7HuUhs9+Hb9yCRwCa4/GutNS2MJtO/LX6lq5R9QOnpyothCfkMO9BkFxB1UQlAccUcgwJmciMdSGDiMSGF/qWPCseLMOBjgshVBc0n8pFIyB/Zb2KSyjaNHbivZBQCmSqiIKKiuVEFhCg/DPzNObIPiISnJUH4aOZpzZB8RCQfK6IiAiIgmek3Nlj+inPFOUUKlek3Nlj+inPFOUTQFVUVUBAiBBVoUw0UlqivQoi1dC0RaOJqadvSgvmo1C09tO9dA0WnKtGK5tasItFR0lTbQerodf8mv8AdBPGG+K9GB2LyeF4QYxBy9XZmsmI+oOzZig94DsAfjILLu1WDLu1VxoPqWQw014dtUGutmxw8Vp/Y9Kj8BhhuocOj/KndQQQPj4wUftOUqagbR260HtJRKjt140WwhCuJ+9auz8/tW4h5IPYK8q2GF6wm1cB2oNgwUAVURAREQFQqqogoVB+GnmWc2QfEQlOCoPw08yzn0PiISD5WREQEREEz0n5ssf0U54pyialmk3Nlj+inPFOUUQEVCqXkFyK0uVL6D1DlvrGt7im3T3KOhyuBQTuHajXtPQcvvW6snSBsI0GSg9kwSbpB5N9rXUBqL3+Ct1L0BaSQWPDiH0OQvU+tqDpUlpLDea1odY+1bqBa7HYXgejJcnlwQ5183XXWGDyaguiNa9oI/4lw2raScGl+HfLYjIkQCgqCyEHF5zqCRdI2oOosmActa8ItptZ5zhSuNaYKBxrTiw5Z7mROXCZygQCK32Q61qP2nGlNS1FiaQtjSbvlEqJiI3CNEbxrn0iOcWOoDcbQUFRig7DJTwdkvSMK+voUR0b0ibMRDD4trHsFLz4sPjH3RjdbWpoB2jBS2WjXgDhiAUFYMDHFZjBTBWNNF7tCC9qyZNmNej7SsclZ0o2jR24oPZERAREQFRVVEFFB+GnmWc+h8RCU4UH4auZZz6HxEJB8rIiICIiCZ6Tc2WP6Kc8U5RRSvSbmyx/RTninKKILSqXVciCy6gCvoq0QZdnhtcQMMVtYEBooQBqr0EYV+xaOHgthKzVKVOSCXBkPGg5JNbuWLC6mzkuKz4UOHRwugtD3FjTqBNKDoGH1qIstIDXrP1rZSltswvHI4fWgnUtZkq8Fj2uOTWOPnta0ckVHQABsNFuWWXCiUIaA9pLr+RcX1Drzh51e3tUQsy1GuILc/uUkkopNKn+iDJGjUF7SHUJc27dbg2mfKGvHH1KH2xop8hpFgxojXClA17mYVoByaVGK6JLRQOxQjTWevOzwvDWRlU5jXUD1oNVpDbxisaL4e5gBg1Y10VscgAEOxIIccCKUzzXVZOKR3EjsA/ouP2BD42PCbiQ58Kp5D2+dfdiMRh94XXJUOBqNZNUG7gPqKrIaVhwMP8AFF7X0GTD5TgPWtqFhWbCwvHXks1BVERAREQFRVVEFFB+GnmWc+h8RCU4Kg/DTzLOfQ+IhIPlZERAREQTPSbmyx/RTninKKKV6Tc2WP6Kc8U5RRAREQVVWhUC94DKoKwoRK92yhK2MnCCzSwDJBohJuOSuZJurkpTZkoHGpG1bs2U1wy7e9BG7HvNopxZZdhVa1lkhrhhtW/kYWQAwQZsSYLWH6lBtKoLmPY0G86JDc+gLv0iGjIHDPPDNdCbKg8l2Tlix7DfBiGNBYIxc1jbpddcAwvNGkkAg39ZFLuuuARLg1lOMmi+lQwRHXiGGv8AtjlszyOrPauowoVCtJoxLPMWYjxJf5OYzmi5UOvXWgOeSOk09SkJKD1aV7S0O+4D17FroswAMTQDOvQM1hcH+kwm5qZYz83BYzi3ftEk3nbMMNiCftbQUGpVREBFRVQERUQEREFCoPw08yzn0PiISnBUH4aOZZzZB8RCQfKyIiAiIgmek3Nlj+inPFOUUUq0n5ssf0U54p6igKCqIqoCyJd2Kx1e0oNxDidHcthKRi4jDatBDccFvbLNewj1EIJHIEAAjCikUrHGBw/uom6JdWys2cBA+NaCacQHY4VPeFkQZUg/HQtbZkzUUOPRqWzgRsdn3INixmWGKy+z1LwbMg7divdEGAQesV1AtdOTobWq8rXtJkJhc4gADWVx/S3S50wSyESIes5F/wDRqDY6a6ZcbegQD+TOEV/7f8Lf4ftUv/6fZE3ZqMciWQ29pFXH7QuKtdVdc4I9PJeVh/JJjkFzy5sTUS6mDkHb1VeUvHa8BzHBzTkQaheqCiqqIgqqIiAqIiChUH4aOZpzZB8RCU3Kg/DPzNObIPiISD5YREQEREEy0o5ssf0U54p6ialWlXNlj+inPFPUSDkHoCrl5gq4FBcrgrVVB7wit5ZUegx7lHmlZUvM0QSp8WuXQvGUmbjxRats+NishzYvVKDo9jz/ACaYVUglZjHArmkhabWuxxGpb2St1oJJI9eXeg6AyYpiVhW3pJClmX4p/wCIHnOPYFB7Z06YwUhct23kjv1qBWjaMSO+/FcXOPqA1ADUEG20m0niTbqu5LAeSwH6z0laIHpVoVUHo1Yk1g6qymrDmX1J2oOhcGXCG+ReIcYl8B5o4E1ufxBfSMlNsisbEhuDmvALSMQQV8UwnFdl4F9NzCf8kmHfk34wnONAw0y2IO7oqMcCKjEHIhVQEREFFQqpVhKCjioRwzH/AEac2QfEQVNXFQnhk5mnNkHxEJB8tIiICIiCYaVc2WP6Kc8U9RBSeW0wAl4EvGk5WYbKh4gui/KA8NivMRwPFxWg8px1dCp5UwOq5D3vfoIzVXB6knlTA6rkPe9+nlTA6rkPe9+gjoerg5SDypgdVyHve/TypgdVyHve/QaG8q1W98qYHVch73v08qYHVch73v0GjvdquDxrK3XlTA6rkPe9+nlTA6rkPe9+g1ImAMgTtVjohOZ7sluvKqB1XIe979U8qoHVch73v0Glqqh/Qtz5UwOq5D3vfrKdbbBDbF/BMhcd5prNVzcK3flFQKseKkU5J6EEdV4K334ebdL/AMESQa0VLiJwCl65mY+PKNNq8PKyD1ZIe979Bqb1FgxhipIdLIPVkh73v1TyqgdVyHve/QRlq2Mq8ihGYyW08qYHVch73v1UaVwR/wCMkPe9+gk+jPCXNyl1rncbDH6LsTTsK65o1wmSk0AHO4p5/Rdl3FfPx0uhdWSHve/VW6YQhlZsj73v0H1nCitcKtIIORBqr6r5iszhbjy/5iVlWf8AtNuHqdHK2f4+Z/8AcSn8kbeoPoglWEr56/HzP/uJP+SNvVT8fE983k/5I29QfQTioVwx8zTmyD4iCuY/j2nvm8n/ACx96tVpPwszU9KxZWLBlmMjXb7obYoeLj2xBS9EIzaNSDn6IiAiIgIiICIiAiIgIiICIiAiIgLeyVvNZBEF0JzwQ5rzxlDcdfJEKrDxZJc0nMHi24VqVokQSO2tKPlDXN4ssv3qm+H0Bex4aOQMBc1knHOgAEcREBERAREQEREBERAREQEREBERAREQEREBERAREQEREBERAREQEREBERAREQEREBERAREQEREBERAREQ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34" name="Picture 10" descr="http://img2.blogcu.com/images/e/s/l/eslemnokta/susih4.jpg"/>
          <p:cNvPicPr>
            <a:picLocks noChangeAspect="1" noChangeArrowheads="1"/>
          </p:cNvPicPr>
          <p:nvPr/>
        </p:nvPicPr>
        <p:blipFill>
          <a:blip r:embed="rId3" cstate="print"/>
          <a:srcRect/>
          <a:stretch>
            <a:fillRect/>
          </a:stretch>
        </p:blipFill>
        <p:spPr bwMode="auto">
          <a:xfrm rot="1493880">
            <a:off x="4009656" y="2915548"/>
            <a:ext cx="4423144" cy="315813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680484" y="5209954"/>
            <a:ext cx="10047768"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smtClean="0"/>
              <a:t>Şakaya vurmak</a:t>
            </a:r>
            <a:endParaRPr lang="tr-TR" sz="5400" dirty="0"/>
          </a:p>
        </p:txBody>
      </p:sp>
      <p:pic>
        <p:nvPicPr>
          <p:cNvPr id="4" name="Picture 2" descr="http://res.kadiningazetesi.com/4bf0b6e1SMILE%5b6%5d.jpg"/>
          <p:cNvPicPr>
            <a:picLocks noChangeAspect="1" noChangeArrowheads="1"/>
          </p:cNvPicPr>
          <p:nvPr/>
        </p:nvPicPr>
        <p:blipFill>
          <a:blip r:embed="rId3" cstate="print"/>
          <a:srcRect/>
          <a:stretch>
            <a:fillRect/>
          </a:stretch>
        </p:blipFill>
        <p:spPr bwMode="auto">
          <a:xfrm>
            <a:off x="1631989" y="586015"/>
            <a:ext cx="7875035" cy="418109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6620539" y="2147777"/>
            <a:ext cx="5571461"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smtClean="0"/>
              <a:t>Teşekkür etmek </a:t>
            </a:r>
            <a:r>
              <a:rPr lang="tr-TR" sz="5400" b="1" dirty="0" smtClean="0">
                <a:sym typeface="Wingdings" panose="05000000000000000000" pitchFamily="2" charset="2"/>
              </a:rPr>
              <a:t></a:t>
            </a:r>
            <a:endParaRPr lang="tr-TR" sz="5400" dirty="0"/>
          </a:p>
        </p:txBody>
      </p:sp>
      <p:pic>
        <p:nvPicPr>
          <p:cNvPr id="3" name="Picture 2" descr="http://www.habergastesi.com/uploads/TEEKKR1.jpg"/>
          <p:cNvPicPr>
            <a:picLocks noChangeAspect="1" noChangeArrowheads="1"/>
          </p:cNvPicPr>
          <p:nvPr/>
        </p:nvPicPr>
        <p:blipFill>
          <a:blip r:embed="rId3" cstate="print"/>
          <a:srcRect/>
          <a:stretch>
            <a:fillRect/>
          </a:stretch>
        </p:blipFill>
        <p:spPr bwMode="auto">
          <a:xfrm>
            <a:off x="0" y="846163"/>
            <a:ext cx="6337005" cy="505490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35639" y="1484314"/>
            <a:ext cx="4746625" cy="3894137"/>
          </a:xfrm>
          <a:prstGeom prst="rect">
            <a:avLst/>
          </a:prstGeom>
          <a:noFill/>
          <a:extLst>
            <a:ext uri="{909E8E84-426E-40DD-AFC4-6F175D3DCCD1}">
              <a14:hiddenFill xmlns:a14="http://schemas.microsoft.com/office/drawing/2010/main" xmlns="">
                <a:solidFill>
                  <a:srgbClr val="FFFFFF"/>
                </a:solidFill>
              </a14:hiddenFill>
            </a:ext>
          </a:extLst>
        </p:spPr>
      </p:pic>
      <p:sp>
        <p:nvSpPr>
          <p:cNvPr id="17410" name="Rectangle 2"/>
          <p:cNvSpPr>
            <a:spLocks noGrp="1" noChangeArrowheads="1"/>
          </p:cNvSpPr>
          <p:nvPr>
            <p:ph type="title"/>
          </p:nvPr>
        </p:nvSpPr>
        <p:spPr>
          <a:xfrm>
            <a:off x="2209801" y="404814"/>
            <a:ext cx="7631113"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smtClean="0">
                <a:solidFill>
                  <a:srgbClr val="C00000"/>
                </a:solidFill>
              </a:rPr>
              <a:t>Zorbaca davranışlar sergileyeceğimiz zaman;</a:t>
            </a:r>
            <a:endParaRPr lang="tr-TR" altLang="tr-TR" sz="3600" b="1" dirty="0">
              <a:solidFill>
                <a:srgbClr val="C00000"/>
              </a:solidFill>
            </a:endParaRPr>
          </a:p>
        </p:txBody>
      </p:sp>
      <p:sp>
        <p:nvSpPr>
          <p:cNvPr id="17415" name="Rectangle 7"/>
          <p:cNvSpPr>
            <a:spLocks noChangeArrowheads="1"/>
          </p:cNvSpPr>
          <p:nvPr/>
        </p:nvSpPr>
        <p:spPr bwMode="auto">
          <a:xfrm>
            <a:off x="1163639" y="1720300"/>
            <a:ext cx="4572000" cy="830997"/>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313150" y="2891705"/>
            <a:ext cx="4464050" cy="16764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altLang="tr-TR" sz="2400" b="1" dirty="0">
                <a:solidFill>
                  <a:schemeClr val="accent2"/>
                </a:solidFill>
                <a:latin typeface="Times New Roman" panose="02020603050405020304" pitchFamily="18" charset="0"/>
              </a:rPr>
              <a:t>DÜŞÜN  SARI IŞIK “BEKLE”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Olumlu bir hedef belirle,</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solidFill>
                  <a:schemeClr val="accent2"/>
                </a:solidFill>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1163639" y="4996565"/>
            <a:ext cx="5256213" cy="1196975"/>
          </a:xfrm>
          <a:prstGeom prst="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tr-TR" altLang="tr-TR" sz="2400" b="1" dirty="0">
                <a:solidFill>
                  <a:srgbClr val="A22700"/>
                </a:solidFill>
                <a:latin typeface="Times New Roman" panose="02020603050405020304" pitchFamily="18" charset="0"/>
              </a:rPr>
              <a:t>OLUMLU, ZARAR VERMEYEN BİR YOL BUL YEŞİL IŞIK  “UYGULA”</a:t>
            </a:r>
          </a:p>
        </p:txBody>
      </p:sp>
    </p:spTree>
    <p:extLst>
      <p:ext uri="{BB962C8B-B14F-4D97-AF65-F5344CB8AC3E}">
        <p14:creationId xmlns:p14="http://schemas.microsoft.com/office/powerpoint/2010/main" xmlns="" val="3322830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988" y="0"/>
            <a:ext cx="1800225" cy="1476375"/>
          </a:xfrm>
          <a:prstGeom prst="rect">
            <a:avLst/>
          </a:prstGeom>
          <a:noFill/>
          <a:extLst>
            <a:ext uri="{909E8E84-426E-40DD-AFC4-6F175D3DCCD1}">
              <a14:hiddenFill xmlns:a14="http://schemas.microsoft.com/office/drawing/2010/main" xmlns="">
                <a:solidFill>
                  <a:srgbClr val="FFFFFF"/>
                </a:solidFill>
              </a14:hiddenFill>
            </a:ext>
          </a:extLst>
        </p:spPr>
      </p:pic>
      <p:sp>
        <p:nvSpPr>
          <p:cNvPr id="12290" name="Rectangle 2"/>
          <p:cNvSpPr>
            <a:spLocks noGrp="1" noChangeArrowheads="1"/>
          </p:cNvSpPr>
          <p:nvPr>
            <p:ph type="title"/>
          </p:nvPr>
        </p:nvSpPr>
        <p:spPr>
          <a:xfrm>
            <a:off x="2208213" y="404813"/>
            <a:ext cx="9064838"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type="body" idx="1"/>
          </p:nvPr>
        </p:nvSpPr>
        <p:spPr>
          <a:xfrm>
            <a:off x="573206" y="1341438"/>
            <a:ext cx="11000095" cy="5373261"/>
          </a:xfrm>
          <a:solidFill>
            <a:srgbClr val="BDBDE9"/>
          </a:solidFill>
        </p:spPr>
        <p:txBody>
          <a:bodyPr>
            <a:noAutofit/>
          </a:bodyPr>
          <a:lstStyle/>
          <a:p>
            <a:pPr>
              <a:lnSpc>
                <a:spcPct val="80000"/>
              </a:lnSpc>
            </a:pPr>
            <a:r>
              <a:rPr lang="tr-TR" altLang="tr-TR" sz="2400" dirty="0">
                <a:solidFill>
                  <a:srgbClr val="FF0000"/>
                </a:solidFill>
              </a:rPr>
              <a:t>Hemen durun ve içinizden 10’a kadar sayın. Bunu yaparken bir kaç kez derin nefes alın ve yavaş yavaş verin.</a:t>
            </a:r>
          </a:p>
          <a:p>
            <a:pPr>
              <a:lnSpc>
                <a:spcPct val="80000"/>
              </a:lnSpc>
            </a:pPr>
            <a:r>
              <a:rPr lang="tr-TR" altLang="tr-TR" sz="2400" dirty="0">
                <a:solidFill>
                  <a:srgbClr val="FF33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rgbClr val="118950"/>
                </a:solidFill>
              </a:rPr>
              <a:t>Sakinleşince o kişinin yanına dönün ve sorun davranışa çözüm bulmaya çalışın.</a:t>
            </a:r>
          </a:p>
          <a:p>
            <a:pPr>
              <a:lnSpc>
                <a:spcPct val="80000"/>
              </a:lnSpc>
            </a:pPr>
            <a:r>
              <a:rPr lang="tr-TR" altLang="tr-TR" sz="2400" dirty="0">
                <a:solidFill>
                  <a:srgbClr val="118950"/>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p14="http://schemas.microsoft.com/office/powerpoint/2010/main" xmlns="" val="2524174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xmlns="" val="3804152458"/>
              </p:ext>
            </p:extLst>
          </p:nvPr>
        </p:nvGraphicFramePr>
        <p:xfrm>
          <a:off x="609600" y="274638"/>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yagram 3"/>
          <p:cNvGraphicFramePr/>
          <p:nvPr>
            <p:extLst>
              <p:ext uri="{D42A27DB-BD31-4B8C-83A1-F6EECF244321}">
                <p14:modId xmlns:p14="http://schemas.microsoft.com/office/powerpoint/2010/main" xmlns="" val="3042522993"/>
              </p:ext>
            </p:extLst>
          </p:nvPr>
        </p:nvGraphicFramePr>
        <p:xfrm>
          <a:off x="636895" y="3930555"/>
          <a:ext cx="11059236" cy="2796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43" name="Picture 19" descr="http://somekindofclementine.files.wordpress.com/2011/07/unlem.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144441" y="1457325"/>
            <a:ext cx="1866148" cy="2664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8226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xmlns="" val="4244164393"/>
              </p:ext>
            </p:extLst>
          </p:nvPr>
        </p:nvGraphicFramePr>
        <p:xfrm>
          <a:off x="2374710" y="200882"/>
          <a:ext cx="7014950"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xmlns="" val="2585433090"/>
              </p:ext>
            </p:extLst>
          </p:nvPr>
        </p:nvGraphicFramePr>
        <p:xfrm>
          <a:off x="4631141" y="1310184"/>
          <a:ext cx="7283355" cy="5312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2" name="Picture 4" descr="http://www.adapsikoloji.com/Resim/Upload/t0627bullyfeat11.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28280" y="2023776"/>
            <a:ext cx="4334539" cy="3612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9476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uyatabirlerioku.net/wp-content/uploads/2012/12/k%C3%BCsmek.jpg"/>
          <p:cNvPicPr>
            <a:picLocks noChangeAspect="1" noChangeArrowheads="1"/>
          </p:cNvPicPr>
          <p:nvPr/>
        </p:nvPicPr>
        <p:blipFill>
          <a:blip r:embed="rId2" cstate="print"/>
          <a:srcRect/>
          <a:stretch>
            <a:fillRect/>
          </a:stretch>
        </p:blipFill>
        <p:spPr bwMode="auto">
          <a:xfrm>
            <a:off x="1690578" y="457200"/>
            <a:ext cx="8410352" cy="563525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AQEBEQEA0RDQ4PEA8TDxAQDQ8QEBEQFRMYFxgRFhMZHygiJCYlGxQULTIhJTU3Li46GB8zODMsNzQ5LiwBCgoKDA0OGhAQGywlICQsNzQsLCwsLDQsLCwsNC0sLzQ0LCwsLCwsLywsKywsLCwsLC0sLC0sLCwsLCwsLSwsLP/AABEIAMIBAwMBIgACEQEDEQH/xAAbAAEAAgMBAQAAAAAAAAAAAAAAAQMCBQYEB//EADkQAAEEAQIDBgUCBAUFAAAAAAEAAgMRBBIhBRMxIjJBUXFyBhRhscJCgRVSkcEjkqGy0QdidJPS/8QAGQEBAAMBAQAAAAAAAAAAAAAAAAECBAMF/8QAIREBAAICAgICAwAAAAAAAAAAAAERAjEDIQRBEiIFMlH/2gAMAwEAAhEDEQA/APr8PV/v/sFaqoer/efsFasLTOxERECIiAiIgIiICIiAiIgIiICIiAiIgIiICIiAiIgIiICIiDF3Q+i1eT3m+wfito7ofRavJ7zfYPxUTp24dsUREaWzh6v95+wVlqqHq/3n7BWqzDOy0tERUtLREC0tEQLS0RAtUZmbFC3XLKyJl1qe4NF+Qvx+ivXMcPyWS8VymykGTHZC3Ea79LS3VK9o8ySzfrStjjaJlusLi2PM4tinjke0WWBw1geek719V6cbIZI0Pje2Rjr0uaQWmjWx9QV4uOcIjy4ix40yUeVKNnxvIqw7rXmPEWvF8HDlcPhEnYMTZuZf6dMr7+yVFXBc23OTksiaXySMiYOrnuDWj9yvFj8fxJHBrMqIud3RrDS7231/Zcz8Lu/iWTNmTjVFA4MxIXbsjJ31aemoDTv5u+grsOIYUeRG6KZgkjcKLSL/AHHkfqpnGMZqURMz3D0LwycbxGvMbszHbI06XMdPGHh38paTdrnPgvikjZp+HTvMjscv5MjjbnRtdWkn0LSPoT5L1fHXC25EcDKa2R+SyNshbZbqY/b0JAv0U/CIyqT5dXDp148ri+NE7RLlQwvoHTJNGx1HoaJ+hXO/BXHHkuwMq25ePbW6jvIxvhfiQPHxFHzK93xxhRy4Upc0FzOWWPoamnW0bH0J/qo+FZVJ8urhuMPPhmBMM0czWmnGORrwDV0SCvRaqx8dkTQyNgYxoAa1oAAAVqrNeli0tEUBaWiIFpaIgWloiCHdD6LV5Peb7B+K2juh9CtXk95vsH4quWnfg2xRERpbKHq/3n7BWqqLq73n7BWKzBO0ooREJRQiCUUIglFCIJXK/EHwvDnvM0U/JyI3ct7mjU0vZWzhsQRtuPp1XUrieE8SlgzM8uhkfhHJdrkYwv5Mtd7SNyKAurqmrphfcwrlXt434PG8MamTHLjbuWh/P7I/7HjV+zVu4OM/P8MyZGt0SiDIjewEkB4jJ7P0II/rS2T/AIjww3U3KilP6WRPEsrz/K2NtuJ+ip+FOGuhhkdIzRJkzyzvj2PLDztGfQAX6lWnK4uY7ViO+paj/pYR8pN5/Muv/wBca7NcXw2A8JyJmva7+H5BDo5gC5sDhfZkrcCjWrps361u8v4lxGNtk7Ml5H+HDA9sssjvBrWts/uo5InLK49pxmoqXK8PBPH5S3oDLq9OSB/uIXWfEHXD/wDOg/2vWu+D+ByROmy8kAZWU5xLevKY52otvzJrbw0hef4t+I4Y5ceMXI+HKjkmDWuOhjQ4EX4ntdB5K0/bKIj0iOo7W/GvAXyhuXjW3Mx6cNPekY3eh9R4ee48lS/jzM3hkz9mzMEQmYP0u5je0PofD9x4Lp8DOinZzIZBIy6sAjfY0Qd/ELhfjLgT8eU5ONYgyHNZksaNmuc8G68iQD9D6phN/WfWjLruH0QooKLg6JRQiCUUIglFCIJRQiA7ofQrV5Peb7B+K2buh9FrMnvN9g/FRlp34NsURFDS2UXV3uP2CsVUXV3uP2CsV2DLaUUIiqUUIglFCIJRQiCVCIgBou6AJ6mt/wCqlQiCVgyNre61rSetNAv+iyRBKX9VCIJJS1CIJRQiCUUIglFCIJRQiCUUIgO6H0K1mT3m+wfitk7oVrcnvN9g/FVy078G2KIihqbGLq73H7BWKuH9XuP2CsV3n5bEREQIiICIiAiIgIiICIiAiIgIiICIiAiIgIiICIiAiIgIiIId0K1uT3m+wfitk7oVrcnvN9g/FVy078G2KIihqbCLq73f2CsVcXV3uP2CsXR52WxERECIiAiIgIiICIiAiIgIiICIiAiIgIiICIiAiIgIiICIiCHdFrsnvN9g/FbF3QrXZHeb7B+Kpnpo8fbFERQ1PfF+r3H7BWKuL9XuP2CsXR52WxERSqLnJPigsjy5pMYNhwJzDkFk+t+zY3F7GlgBFSt2JB2NDpfRrijwfIcziVYkkeTk5kk2FKZ8cNjdyIWxzO0yE9l8ZJFEkDobUxSJdqSLqxfWr3rzpQHA9CD6ELmIOET8+QymVzjmQZDJ4nYzYy1kcbSw6gZG92QFjdiH9Rbq82FwaRhheOHlkrOK5cxcHYgczGlM9OsSdC2VvZG/XZKgdZjSucCXM0U94FPa/U0OIa+x0sUa8LWtPGnFvNjxzND80MYuZIDI13zIx3PcyqDWu1E73Qsgb0+GsV0TZ2uxzjh2XkyMbcNFkjy4OAjcQL8jutM74eL3/MDEfhcRMwLsnGyGsjkY2Ww6ZjXU+4xu1zSe0QD4pUDry7wBBdV1df1Xi4PxEZEIlLRGdUrXM16tJjlfGTdDYlh3paFnDsj5qCb5ZzGx8Qy5JdMkTgYJIpo2yanO1my6JxbsG0AGnSseGcCkY7GJxhG6DJ4hNPIHRO50M/OIgu7NmWIkO7IMPXZpKoHWax5jpfUdPNeTDzy+XIidGGHGewag/UHtewPDugrY7j/VcxicALmcPin4ceXDDlQ5DS7ELWxyUGxnTJZbsDTbotB6hevMwZy/K04bnRvyeHOjJkiAMcPLDntaJATp0XpdQNdHd0zUDqAQdwbB6EdFqGcXldNkwsxWvOJyi6smnSCRhc0MBYBdDoSBZ6+Kj4ZxZIWzskidEHZU0kdmEhzJKddR7A2XWKG91fU+fDZkRZmfN8nI9k/ynJIlxQHmOMtJNyWBZHUX9PBRQ2XD+KMyGQywjXjzxOk5hcGlndppjO9m335aCCvaXWDppzqsAuoHysi6B81ynB+AyYruHtMHzHIx81uTMwwhvMneyQxgPcHFurXW1dLpY/DvCJMf+HO+QdFJDizxZLmuxNQJEelhIk7QuParA26JUDouE8QE8EcxbyuaO6Xh1GyNOra+ijjnEfloJJ9Ak5THPLOZoLmt3dpNHevD/ULmsPhGRoxhNBLy24mTBJEx2E98b3yB2unlzCHNFWDYobUTUcX4FkGLLjEDsx82FixwSvmgL2PhY4OY57tO5cdQcBRLzekKaix1c2Q9vNqEycpoLA2SPVKaJLACQAdhWogG+o6qnF4g6SNj/l3Rue9o5UssLZWxl1cxwa5w8CQ0Gz9DsOb+IcZ4dnynGdGzJZwpkbtWP/izMyXXGWh/avmxjS4hrt2lwG6qdgGVkhZgSjL/AIrgZE7XjCYY2xywvPLc2Vza5bHHTqLtT3EgakqB24cPMHr4jw6qqGYnXqaGBr9LDzGu1t0tOrbpuXCjv2b8VyORwWXVkSMwDzTxfDyIHh2IH/Ls+X5rmu19mxHOC3YnmdNyrZ+G5A+d5eD2p+IRy4z3OxSyNpxIoX5XLL6JbplIa7qXNJ8SIqB1wN9N1quBcQdMcrUzQIMmSIkzcwamsYTp7DabThV79Vb8P4ghx2RNxzjMjL2sjc9j3loef8R7mkguf3ibu3b7rQM4fkhmQ5+M8MPFRlmJz8dxnxg1g0gNeRYc3VpdV6APFIgdU6Y62ANDmOa9zn8xo01Wns9Tdu3HTSrQ4HoQdr2Ph5rmMHGY+TBycfDLsZzM2Tma4XHRlESDvv1U8knSLAsDbwp4Bwd8H8PIwDC+KPJjyHh2LbGvA0tcWvJItraAutI6UlDrkRFCUO6H0WvyO832D8VsHdD6LX5Heb7B+Kpnpo8fbFERVanvi/V7j9grFVEe97j9gs7XWHn5bZIsbS0VZIsbS0GSLG0tBVnZQhiklcC5sUb5HBotxDGlxAHnstQ34kOt8bsKdjovk+cNeO7ljJcWtJp5vSQdVXXha3h32O4K0nDYnjiGbI6J4iljwmxvc3svMXNDx+2pvXre1qYob1FyGDg5DYnF7Zvm44s0SmIMjOQ54dpcJiTZJDCz+S6OmqXlggyHNeGCOWKPLxhOIsR2O97IzIJYX4xeQSwmFxLSBILAB21TSLdbmcQEUuPEWOPzUj42uBbTXthkm7Qu92xO6fRTlZ3LlgiMbj8w6RrXgtprmxukoi73DD0XNcS4ZO5uKyEyNrLypBI/Ha9sEcuJkRj/AAb7uuZtMO4B3FChXk4c0kGDHBifIPYcgStMAmjhLsWWPURY1gve3fqQbIBulQOwml0aba92p1dljnV2SbNdB2evmQPFZRP1Na7S5uoA05pa4WLotPQ/Rcxi45HyEzeHOgEbJop8djY3Oi5kY2JJGputve8dQJA3rxw8Ke5nD45MV7GxyZbMoBgNQPbKGxl7T3S8xHs+W4AtKgdPxziYxMeXJcx0jIGOke1hbq0NFmrIH7KIeIuMzYXY72ao3vEmuN7AWFlxuo2HVK0jaiL3Xg+LsNz+G5WPDG6R78WSGFgJc4ks0tBcT/qV4MzDnEWXBhMyGPzIsmXnzSPHKyDjxxRxtke4vBJYCD0bXhskRA6CLiAdky42hzXxQwTajp0uZK6RorxsGF/X6L2riMvh02vLdiYj8ZsuFw9kbdMbNZhyJXzwgB1NLo5NIJIBLrvxXo4nw1zoiYo5TqzcCRrRCIuSxksfOdEzqy42uvxJ1UN91QOpe4l/LMLnRuY4mQ6DHdgcstJ1WQSelbHdWRxhoDWtDWjoGtAA/YLmTwpkWXHysZ3yowM6OTsl7S6WaKRkR1EkihNQ6NvSKFBajB4G8RQMlxJS48HMeSD2g7OYIwwvN7ubUul/htRGyVA79FruHZMmmCOSGXUcZrpJXaNLZWhoMbt71EknpWx3WUGe9wgJxJ2c8O1hwivHppIEtO8aoab3O9KKS96xe0EEEBwPUEWCPqEtLUCVKxtLQZIsbS0Eu6LXZHeb7B+K2Djstfkd5vtH4qmemjx9oREVWt7Iz3vd/YLO1Sw9fX+wWdrpDzsts7S1haWirO0tYWloM7S1haWgztLWFpaDO1XDExg0sY2Ntk6WNDRZNk0PMqbS0GdpawtLQZ2lrC0tBnaWsLS0GdpawtLQZ2lrC0tBnaWsLS0GdpawtLQZ2lrC0tBnaWsLS0GRK8M/eb7R+K9ZK8c3eHt/+VTPTR4+0ooUqGtc09fX+ynUqmnr6qbV3n5bWak1Ku0tFVmpNSrtLQWak1Ku0tBZqTUq7S0FmpNSrtLQWak1Ku0tBZqTUq7S0FmpNSrtLQWak1Ku0tBZqTUq7S0FmpNSrtLQWak1Ku0tBZqTUq7S0FmpNSrtLQWFy80nUe3/AIVpKpf1Hp/wq5aaPH2yRQihqTaalXaWpYMtrNSalXaWiqzUmpV2loLNSalXaWgs1JqVdpaCzUmpV2loLNSalXaWgs1JqVdpaCzUmpV2loLNSalXaWgs1JqVdpaCzUmpV2loLNSalXaWgs1JqVdpaCwvA3OwHVaHI4tI49g6G+GwJ/clbeZuprm/zNI/qFzT2lpIIojqFh83kzxqMeoep+N4uLOcpyi5bjhnEnOdofuTel1VZ8iti47j0P3C0HC4i6QHwbuT9gt8eo9D9wr+Nnnlx3knyOPjw5qw/jJSoRanNUT09FFrBx6eii0YctrLS1XaWiqy0tV2loLLS1XaWgstLVdpaCy0tV2loLLS1XaWgstLVdpaCy0tV2loLLS1XaWgstLVdpaCy0tV2loLLS1XaWgstLVdpaCy1hJG13eaHeoBUWlqJiJ2mJmO4ZsAGwAA8gKCzvcfv9wqbVrev+b7hJ078P7LEREaHlf4en9ysURGGdiIiIEREBERAREQEREBERAREQEREBERAREQEREBERAREQEREAK9vX/N9wpRRLvwbZoiKz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http://images.slideplayer.biz.tr/8/2004040/slides/slide_64.jpg"/>
          <p:cNvPicPr>
            <a:picLocks noChangeAspect="1" noChangeArrowheads="1"/>
          </p:cNvPicPr>
          <p:nvPr/>
        </p:nvPicPr>
        <p:blipFill>
          <a:blip r:embed="rId2" cstate="print"/>
          <a:srcRect/>
          <a:stretch>
            <a:fillRect/>
          </a:stretch>
        </p:blipFill>
        <p:spPr bwMode="auto">
          <a:xfrm>
            <a:off x="111967" y="0"/>
            <a:ext cx="12080033" cy="6858000"/>
          </a:xfrm>
          <a:prstGeom prst="rect">
            <a:avLst/>
          </a:prstGeom>
          <a:noFill/>
        </p:spPr>
      </p:pic>
      <p:sp>
        <p:nvSpPr>
          <p:cNvPr id="4" name="3 Metin kutusu"/>
          <p:cNvSpPr txBox="1"/>
          <p:nvPr/>
        </p:nvSpPr>
        <p:spPr>
          <a:xfrm>
            <a:off x="8641648" y="5027307"/>
            <a:ext cx="2402958" cy="1200329"/>
          </a:xfrm>
          <a:prstGeom prst="rect">
            <a:avLst/>
          </a:prstGeom>
          <a:noFill/>
        </p:spPr>
        <p:txBody>
          <a:bodyPr wrap="square" rtlCol="0">
            <a:spAutoFit/>
          </a:bodyPr>
          <a:lstStyle/>
          <a:p>
            <a:pPr algn="ctr"/>
            <a:r>
              <a:rPr lang="tr-TR" sz="2400" dirty="0" smtClean="0"/>
              <a:t>Okul Rehber Öğretmeni</a:t>
            </a:r>
          </a:p>
          <a:p>
            <a:pPr algn="ctr"/>
            <a:r>
              <a:rPr lang="tr-TR" sz="2400" dirty="0" smtClean="0"/>
              <a:t>Büşra GÖKDENİZ</a:t>
            </a:r>
            <a:endParaRPr lang="tr-TR" sz="2400" dirty="0"/>
          </a:p>
        </p:txBody>
      </p:sp>
    </p:spTree>
    <p:extLst>
      <p:ext uri="{BB962C8B-B14F-4D97-AF65-F5344CB8AC3E}">
        <p14:creationId xmlns:p14="http://schemas.microsoft.com/office/powerpoint/2010/main" xmlns="" val="2373918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xmlns="" val="2154498636"/>
              </p:ext>
            </p:extLst>
          </p:nvPr>
        </p:nvGraphicFramePr>
        <p:xfrm>
          <a:off x="4199022" y="288759"/>
          <a:ext cx="3597442" cy="70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xmlns="" val="2646388528"/>
              </p:ext>
            </p:extLst>
          </p:nvPr>
        </p:nvGraphicFramePr>
        <p:xfrm>
          <a:off x="342900" y="2257425"/>
          <a:ext cx="5591175" cy="1343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yagram 7"/>
          <p:cNvGraphicFramePr/>
          <p:nvPr>
            <p:extLst>
              <p:ext uri="{D42A27DB-BD31-4B8C-83A1-F6EECF244321}">
                <p14:modId xmlns:p14="http://schemas.microsoft.com/office/powerpoint/2010/main" xmlns="" val="2318210251"/>
              </p:ext>
            </p:extLst>
          </p:nvPr>
        </p:nvGraphicFramePr>
        <p:xfrm>
          <a:off x="333375" y="4429126"/>
          <a:ext cx="5591175" cy="14668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7" name="Picture 4" descr="http://kaanalgul.files.wordpress.com/2011/10/sanal-zorbalik-felaketleri-13181581.jpeg"/>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452674" y="1632336"/>
            <a:ext cx="5465076" cy="4247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Zorbalık davranışı gösteren öğrencilerin ortak özellikleri:</a:t>
            </a:r>
          </a:p>
          <a:p>
            <a:pPr algn="ctr"/>
            <a:endParaRPr lang="tr-TR" sz="2800" b="1" dirty="0" smtClean="0">
              <a:solidFill>
                <a:schemeClr val="tx1"/>
              </a:solidFill>
            </a:endParaRPr>
          </a:p>
          <a:p>
            <a:pPr algn="ctr"/>
            <a:r>
              <a:rPr lang="tr-TR" sz="2400" smtClean="0">
                <a:solidFill>
                  <a:srgbClr val="C00000"/>
                </a:solidFill>
              </a:rPr>
              <a:t>Empati </a:t>
            </a:r>
            <a:r>
              <a:rPr lang="tr-TR" sz="2400" dirty="0" smtClean="0">
                <a:solidFill>
                  <a:srgbClr val="C00000"/>
                </a:solidFill>
              </a:rPr>
              <a:t>kurma yeteneği gelişmemiştir.</a:t>
            </a:r>
            <a:br>
              <a:rPr lang="tr-TR" sz="2400" dirty="0" smtClean="0">
                <a:solidFill>
                  <a:srgbClr val="C00000"/>
                </a:solidFill>
              </a:rPr>
            </a:br>
            <a:r>
              <a:rPr lang="tr-TR" sz="2400" dirty="0" smtClean="0">
                <a:solidFill>
                  <a:srgbClr val="C00000"/>
                </a:solidFill>
              </a:rPr>
              <a:t>Sosyal becerilerde ve ilişki kurma biçimlerinde yetersizlikler olabilir.</a:t>
            </a:r>
            <a:br>
              <a:rPr lang="tr-TR" sz="2400" dirty="0" smtClean="0">
                <a:solidFill>
                  <a:srgbClr val="C00000"/>
                </a:solidFill>
              </a:rPr>
            </a:br>
            <a:r>
              <a:rPr lang="tr-TR" sz="2400" dirty="0" smtClean="0">
                <a:solidFill>
                  <a:srgbClr val="C00000"/>
                </a:solidFill>
              </a:rPr>
              <a:t>Saldırgan ve dürtüsel yapıya sahiptir, erkeklerde fiziksel üstünlük de eşlik edebilir.</a:t>
            </a:r>
            <a:endParaRPr lang="tr-TR" sz="2400" dirty="0">
              <a:solidFill>
                <a:srgbClr val="C00000"/>
              </a:solidFill>
            </a:endParaRPr>
          </a:p>
        </p:txBody>
      </p:sp>
      <p:pic>
        <p:nvPicPr>
          <p:cNvPr id="3" name="İçerik Yer Tutucusu 3"/>
          <p:cNvPicPr>
            <a:picLocks noChangeAspect="1"/>
          </p:cNvPicPr>
          <p:nvPr/>
        </p:nvPicPr>
        <p:blipFill>
          <a:blip r:embed="rId2" cstate="print"/>
          <a:stretch>
            <a:fillRect/>
          </a:stretch>
        </p:blipFill>
        <p:spPr>
          <a:xfrm>
            <a:off x="6954592" y="656823"/>
            <a:ext cx="5102729" cy="59155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659219" y="478465"/>
            <a:ext cx="6156251" cy="559272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Zorbalığa uğrayan öğrencilerin ortak özellikleri:</a:t>
            </a:r>
            <a:r>
              <a:rPr lang="tr-TR" sz="2400" dirty="0" smtClean="0"/>
              <a:t/>
            </a:r>
            <a:br>
              <a:rPr lang="tr-TR" sz="2400" dirty="0" smtClean="0"/>
            </a:br>
            <a:r>
              <a:rPr lang="tr-TR" sz="2400" dirty="0" smtClean="0">
                <a:solidFill>
                  <a:srgbClr val="C00000"/>
                </a:solidFill>
              </a:rPr>
              <a:t>Genellikle güvensiz ve kendilerini koruyamayan, pasif ve boyun eğici bir tarzları vardır.</a:t>
            </a:r>
            <a:br>
              <a:rPr lang="tr-TR" sz="2400" dirty="0" smtClean="0">
                <a:solidFill>
                  <a:srgbClr val="C00000"/>
                </a:solidFill>
              </a:rPr>
            </a:br>
            <a:r>
              <a:rPr lang="tr-TR" sz="2400" dirty="0" smtClean="0">
                <a:solidFill>
                  <a:srgbClr val="C00000"/>
                </a:solidFill>
              </a:rPr>
              <a:t>Utangaç ve içine kapanıktır.</a:t>
            </a:r>
            <a:br>
              <a:rPr lang="tr-TR" sz="2400" dirty="0" smtClean="0">
                <a:solidFill>
                  <a:srgbClr val="C00000"/>
                </a:solidFill>
              </a:rPr>
            </a:br>
            <a:r>
              <a:rPr lang="tr-TR" sz="2400" dirty="0" smtClean="0">
                <a:solidFill>
                  <a:srgbClr val="C00000"/>
                </a:solidFill>
              </a:rPr>
              <a:t>Çok arkadaşı yoktur.</a:t>
            </a:r>
            <a:br>
              <a:rPr lang="tr-TR" sz="2400" dirty="0" smtClean="0">
                <a:solidFill>
                  <a:srgbClr val="C00000"/>
                </a:solidFill>
              </a:rPr>
            </a:br>
            <a:r>
              <a:rPr lang="tr-TR" sz="2400" dirty="0" smtClean="0">
                <a:solidFill>
                  <a:srgbClr val="C00000"/>
                </a:solidFill>
              </a:rPr>
              <a:t>Genellikle aşırı koruyucu ailelerin çocuklarıdır.</a:t>
            </a:r>
            <a:br>
              <a:rPr lang="tr-TR" sz="2400" dirty="0" smtClean="0">
                <a:solidFill>
                  <a:srgbClr val="C00000"/>
                </a:solidFill>
              </a:rPr>
            </a:br>
            <a:r>
              <a:rPr lang="tr-TR" sz="2400" dirty="0" smtClean="0">
                <a:solidFill>
                  <a:srgbClr val="C00000"/>
                </a:solidFill>
              </a:rPr>
              <a:t>Farklı özelliklere sahip olabilir (kekemelik, gözlük kullanma, diş aparatı kullanma vb.).</a:t>
            </a:r>
            <a:endParaRPr lang="tr-TR" sz="2400" dirty="0">
              <a:solidFill>
                <a:srgbClr val="C00000"/>
              </a:solidFill>
            </a:endParaRPr>
          </a:p>
        </p:txBody>
      </p:sp>
      <p:pic>
        <p:nvPicPr>
          <p:cNvPr id="3" name="Picture 2" descr="https://encrypted-tbn0.gstatic.com/images?q=tbn:ANd9GcTyZFNnOujN5Nn-xcDkt_-LOqbSlgwVnVgGI_eznz77WjGGXQ7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3060" y="135621"/>
            <a:ext cx="4783178" cy="605911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3501850" y="0"/>
            <a:ext cx="8527312" cy="4327451"/>
          </a:xfrm>
          <a:prstGeom prst="cloudCallout">
            <a:avLst>
              <a:gd name="adj1" fmla="val -37138"/>
              <a:gd name="adj2" fmla="val 74657"/>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Birisini üzdüğün zaman mutlu olur musun?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Rahatlamak için başkalarına sataşır mısın?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Diğer insanların senden korkmasından hoşlanır mısın?</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Başkalarının üzülmesi seni mutlu eder mi?</a:t>
            </a:r>
          </a:p>
          <a:p>
            <a:pPr marL="342900" lvl="0" indent="-342900" defTabSz="457200">
              <a:spcBef>
                <a:spcPts val="1000"/>
              </a:spcBef>
              <a:buClr>
                <a:srgbClr val="353535"/>
              </a:buClr>
              <a:buFont typeface="Wingdings 3" charset="2"/>
              <a:buChar char=""/>
            </a:pPr>
            <a:r>
              <a:rPr lang="tr-TR" sz="2000" dirty="0" smtClean="0">
                <a:solidFill>
                  <a:prstClr val="black">
                    <a:lumMod val="75000"/>
                    <a:lumOff val="25000"/>
                  </a:prstClr>
                </a:solidFill>
                <a:latin typeface="Century Gothic"/>
              </a:rPr>
              <a:t>İnsanlar seni zorba biri olarak mı tanıyor?</a:t>
            </a:r>
          </a:p>
          <a:p>
            <a:pPr algn="ctr"/>
            <a:endParaRPr lang="tr-TR" sz="2400" dirty="0"/>
          </a:p>
        </p:txBody>
      </p:sp>
      <p:pic>
        <p:nvPicPr>
          <p:cNvPr id="4" name="İçerik Yer Tutucusu 3"/>
          <p:cNvPicPr>
            <a:picLocks noChangeAspect="1"/>
          </p:cNvPicPr>
          <p:nvPr/>
        </p:nvPicPr>
        <p:blipFill>
          <a:blip r:embed="rId2" cstate="print"/>
          <a:stretch>
            <a:fillRect/>
          </a:stretch>
        </p:blipFill>
        <p:spPr>
          <a:xfrm>
            <a:off x="3065508" y="5487947"/>
            <a:ext cx="2313255" cy="1370053"/>
          </a:xfrm>
          <a:prstGeom prst="rect">
            <a:avLst/>
          </a:prstGeom>
        </p:spPr>
      </p:pic>
      <p:sp>
        <p:nvSpPr>
          <p:cNvPr id="5" name="4 Sağ Ok"/>
          <p:cNvSpPr/>
          <p:nvPr/>
        </p:nvSpPr>
        <p:spPr>
          <a:xfrm>
            <a:off x="225468" y="1296007"/>
            <a:ext cx="3434316"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smtClean="0"/>
              <a:t>Zorba bir öğrenci misin?</a:t>
            </a:r>
            <a:endParaRPr lang="tr-T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5"/>
                                        </p:tgtEl>
                                        <p:attrNameLst>
                                          <p:attrName>ppt_y</p:attrName>
                                        </p:attrNameLst>
                                      </p:cBhvr>
                                      <p:tavLst>
                                        <p:tav tm="0">
                                          <p:val>
                                            <p:strVal val="#ppt_y"/>
                                          </p:val>
                                        </p:tav>
                                        <p:tav tm="100000">
                                          <p:val>
                                            <p:strVal val="#ppt_y"/>
                                          </p:val>
                                        </p:tav>
                                      </p:tavLst>
                                    </p:anim>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xmlns=""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xmlns="" val="2802996597"/>
              </p:ext>
            </p:extLst>
          </p:nvPr>
        </p:nvGraphicFramePr>
        <p:xfrm>
          <a:off x="2793551" y="232012"/>
          <a:ext cx="5964072"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69473" y="1883391"/>
            <a:ext cx="5306114" cy="393873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Resim 4"/>
          <p:cNvPicPr>
            <a:picLocks noChangeAspect="1"/>
          </p:cNvPicPr>
          <p:nvPr/>
        </p:nvPicPr>
        <p:blipFill>
          <a:blip r:embed="rId14" cstate="print"/>
          <a:stretch>
            <a:fillRect/>
          </a:stretch>
        </p:blipFill>
        <p:spPr>
          <a:xfrm>
            <a:off x="7099526" y="1640476"/>
            <a:ext cx="3542348" cy="4105619"/>
          </a:xfrm>
          <a:prstGeom prst="rect">
            <a:avLst/>
          </a:prstGeom>
        </p:spPr>
      </p:pic>
    </p:spTree>
    <p:extLst>
      <p:ext uri="{BB962C8B-B14F-4D97-AF65-F5344CB8AC3E}">
        <p14:creationId xmlns:p14="http://schemas.microsoft.com/office/powerpoint/2010/main" xmlns="" val="345167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xmlns="" val="440004105"/>
              </p:ext>
            </p:extLst>
          </p:nvPr>
        </p:nvGraphicFramePr>
        <p:xfrm>
          <a:off x="2791325" y="168442"/>
          <a:ext cx="6100011"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687757" y="2560752"/>
            <a:ext cx="5545081" cy="3266754"/>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Resim 2"/>
          <p:cNvPicPr>
            <a:picLocks noChangeAspect="1"/>
          </p:cNvPicPr>
          <p:nvPr/>
        </p:nvPicPr>
        <p:blipFill>
          <a:blip r:embed="rId9" cstate="print"/>
          <a:stretch>
            <a:fillRect/>
          </a:stretch>
        </p:blipFill>
        <p:spPr>
          <a:xfrm>
            <a:off x="1057274" y="2004876"/>
            <a:ext cx="4096023" cy="4378507"/>
          </a:xfrm>
          <a:prstGeom prst="rect">
            <a:avLst/>
          </a:prstGeom>
        </p:spPr>
      </p:pic>
    </p:spTree>
    <p:extLst>
      <p:ext uri="{BB962C8B-B14F-4D97-AF65-F5344CB8AC3E}">
        <p14:creationId xmlns:p14="http://schemas.microsoft.com/office/powerpoint/2010/main" xmlns="" val="3227361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1571</Words>
  <Application>Microsoft Office PowerPoint</Application>
  <PresentationFormat>Özel</PresentationFormat>
  <Paragraphs>144</Paragraphs>
  <Slides>38</Slides>
  <Notes>21</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Zorbaca davranışlar sergileyeceğimiz zaman;</vt:lpstr>
      <vt:lpstr>İlk önce öfkemizi kontrol edebilmeyi öğrenmeliyiz.</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!!__aBh__!!</cp:lastModifiedBy>
  <cp:revision>56</cp:revision>
  <dcterms:created xsi:type="dcterms:W3CDTF">2015-01-30T09:02:19Z</dcterms:created>
  <dcterms:modified xsi:type="dcterms:W3CDTF">2016-03-02T07:11:53Z</dcterms:modified>
</cp:coreProperties>
</file>